
<file path=[Content_Types].xml><?xml version="1.0" encoding="utf-8"?>
<Types xmlns="http://schemas.openxmlformats.org/package/2006/content-types">
  <Default Extension="bin" ContentType="image/unknown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29" r:id="rId2"/>
    <p:sldId id="326" r:id="rId3"/>
    <p:sldId id="323" r:id="rId4"/>
    <p:sldId id="325" r:id="rId5"/>
    <p:sldId id="327" r:id="rId6"/>
    <p:sldId id="328" r:id="rId7"/>
    <p:sldId id="318" r:id="rId8"/>
    <p:sldId id="320" r:id="rId9"/>
    <p:sldId id="292" r:id="rId10"/>
    <p:sldId id="293" r:id="rId11"/>
    <p:sldId id="321" r:id="rId12"/>
    <p:sldId id="271" r:id="rId13"/>
    <p:sldId id="311" r:id="rId14"/>
    <p:sldId id="285" r:id="rId15"/>
    <p:sldId id="324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64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Owner" initials="O" lastIdx="1" clrIdx="0">
    <p:extLst>
      <p:ext uri="{19B8F6BF-5375-455C-9EA6-DF929625EA0E}">
        <p15:presenceInfo xmlns:p15="http://schemas.microsoft.com/office/powerpoint/2012/main" userId="Owner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66"/>
    <a:srgbClr val="E20000"/>
    <a:srgbClr val="F60000"/>
    <a:srgbClr val="FFFFFF"/>
    <a:srgbClr val="C4C4C4"/>
    <a:srgbClr val="000000"/>
    <a:srgbClr val="00005C"/>
    <a:srgbClr val="00003E"/>
    <a:srgbClr val="00006C"/>
    <a:srgbClr val="0069B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9" d="100"/>
          <a:sy n="119" d="100"/>
        </p:scale>
        <p:origin x="132" y="198"/>
      </p:cViewPr>
      <p:guideLst>
        <p:guide orient="horz" pos="2160"/>
        <p:guide pos="386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B73977F-E6B7-465A-84A5-F90193109B93}" type="datetimeFigureOut">
              <a:rPr lang="en-CA" smtClean="0"/>
              <a:t>2024-11-17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1E5EA16-7338-40F2-97C9-D3F002A8F79C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31605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83FB83-3641-41F3-B6A0-D33C65B158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4BBFF8-4718-48F3-A8B2-4239D72942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068652-54E5-456E-8E6B-B0BCCDBFDF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2FF991-CDAB-4CCE-BEDF-926FEDEA3D43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121D4F-77C9-4BD2-A55E-3A39A6DCAC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79496CE-0565-4D62-A63B-F7DC40644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8;p22" descr="Image result for grey background wallpaper">
            <a:extLst>
              <a:ext uri="{FF2B5EF4-FFF2-40B4-BE49-F238E27FC236}">
                <a16:creationId xmlns:a16="http://schemas.microsoft.com/office/drawing/2014/main" id="{7160236D-E06F-460D-8D49-840092ABA774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56970677"/>
      </p:ext>
    </p:extLst>
  </p:cSld>
  <p:clrMapOvr>
    <a:masterClrMapping/>
  </p:clrMapOvr>
  <p:transition spd="slow">
    <p:push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A6F7AB-0F3F-459F-B622-473586D43F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240EA42-C1AF-4DEC-BC8D-160C3C844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562C1C9-E9E4-43B2-951E-5C74BD89C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3B0852-8D59-433A-B6BE-6674F8D567B8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04AA90-515B-4338-99DB-660273BB1C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56FF1E-B2EE-4A33-AB62-8D124818CD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8;p22" descr="Image result for grey background wallpaper">
            <a:extLst>
              <a:ext uri="{FF2B5EF4-FFF2-40B4-BE49-F238E27FC236}">
                <a16:creationId xmlns:a16="http://schemas.microsoft.com/office/drawing/2014/main" id="{AD3BE9AD-8355-43E9-A9AA-D6DCD95992F8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014429"/>
      </p:ext>
    </p:extLst>
  </p:cSld>
  <p:clrMapOvr>
    <a:masterClrMapping/>
  </p:clrMapOvr>
  <p:transition spd="slow">
    <p:push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DBFB8CA-EBFC-404F-A7B4-5E8137E267B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5EC4577-5CF1-4F26-AF24-7470B8307E8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878314-FF9D-4CFD-9CF2-9F67AB2CD6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35AD1A-430A-4CE8-B633-AFF053D6EC95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E2993D-6987-41D3-9A20-5012C967D2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5D72E1-8BB6-4044-8FD6-0ECB72F393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8;p22" descr="Image result for grey background wallpaper">
            <a:extLst>
              <a:ext uri="{FF2B5EF4-FFF2-40B4-BE49-F238E27FC236}">
                <a16:creationId xmlns:a16="http://schemas.microsoft.com/office/drawing/2014/main" id="{D7C22BCD-5F06-4EEF-82B5-C5AD00EFC89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902404"/>
      </p:ext>
    </p:extLst>
  </p:cSld>
  <p:clrMapOvr>
    <a:masterClrMapping/>
  </p:clrMapOvr>
  <p:transition spd="slow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78DAFE-FED1-4093-A4C8-087C71A8EE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F0AC52-90BC-42DF-9E91-E4E79E461E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EE3145-28AC-4894-B104-84D89CACE2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7E3C22-85C3-4BEF-8915-04839D4DEC4F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F6AF2-4C90-4F3D-B31D-D9E94C89C2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AEA756-346B-4116-AA55-7CF6032BBF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8;p22" descr="Image result for grey background wallpaper">
            <a:extLst>
              <a:ext uri="{FF2B5EF4-FFF2-40B4-BE49-F238E27FC236}">
                <a16:creationId xmlns:a16="http://schemas.microsoft.com/office/drawing/2014/main" id="{AB1DD7A3-4F61-4E07-8FCC-DCE49B12568F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2178803"/>
      </p:ext>
    </p:extLst>
  </p:cSld>
  <p:clrMapOvr>
    <a:masterClrMapping/>
  </p:clrMapOvr>
  <p:transition spd="slow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93E29-AF03-49E8-8EA0-816ACC9EB1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2347CC-F006-4858-A11A-DD60E99D2C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199B67-CFFA-4F8C-88FF-28E7F95C5E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DAADA2-5DCE-4084-9B73-E711340A64DA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D994C9-00E1-4BC7-AFA8-9A61D5D4DE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52971D-2BA2-40F3-9F6C-899362F0C8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Google Shape;18;p22" descr="Image result for grey background wallpaper">
            <a:extLst>
              <a:ext uri="{FF2B5EF4-FFF2-40B4-BE49-F238E27FC236}">
                <a16:creationId xmlns:a16="http://schemas.microsoft.com/office/drawing/2014/main" id="{1D374F9F-D4AE-428E-9C3E-207BEBE892E3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1599723"/>
      </p:ext>
    </p:extLst>
  </p:cSld>
  <p:clrMapOvr>
    <a:masterClrMapping/>
  </p:clrMapOvr>
  <p:transition spd="slow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253BED-B26A-440B-B942-7385AC23A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0165EE-EF76-4BC6-B76A-95CF863A3B5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9E70F34-A036-4FB1-9DBF-D78E7409428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27C0D6-53C5-432E-B7A8-E631FE70A5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BB97D-42EC-4D17-AEC6-E054282CD8BD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82DAC5F-4C28-4CD0-8F66-C668462DBD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09FEF40-36DC-4102-9C44-B70AECCDA4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8;p22" descr="Image result for grey background wallpaper">
            <a:extLst>
              <a:ext uri="{FF2B5EF4-FFF2-40B4-BE49-F238E27FC236}">
                <a16:creationId xmlns:a16="http://schemas.microsoft.com/office/drawing/2014/main" id="{30E45C50-AD0B-4232-BDDC-65A2E9C078DC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48964497"/>
      </p:ext>
    </p:extLst>
  </p:cSld>
  <p:clrMapOvr>
    <a:masterClrMapping/>
  </p:clrMapOvr>
  <p:transition spd="slow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14553-A29B-41B3-A08C-EE3049EC83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25663D-B42A-470A-B5D1-31A361B228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96CCF91-F587-491A-B788-90711E79ED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1E5902F-0FDF-4186-8E9C-A7A831ACD5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B5BED45-660E-42E2-BE76-2FD99C8DED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9A8851-D15B-44C5-8A72-82638B46FE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34C97E-E447-442B-9E55-0F8BD82830E9}" type="datetime1">
              <a:rPr lang="en-US" smtClean="0"/>
              <a:t>11/17/2024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4925C53-2194-4CDD-A366-7AD69D1E98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5DECB38-8B90-4315-BBB0-46BD5F68B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  <p:pic>
        <p:nvPicPr>
          <p:cNvPr id="10" name="Google Shape;18;p22" descr="Image result for grey background wallpaper">
            <a:extLst>
              <a:ext uri="{FF2B5EF4-FFF2-40B4-BE49-F238E27FC236}">
                <a16:creationId xmlns:a16="http://schemas.microsoft.com/office/drawing/2014/main" id="{27B96ADD-A20D-417B-A49A-EE721A083BAB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458022"/>
      </p:ext>
    </p:extLst>
  </p:cSld>
  <p:clrMapOvr>
    <a:masterClrMapping/>
  </p:clrMapOvr>
  <p:transition spd="slow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AEF5E6-8C45-4DF1-B773-F842DCAFAC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8117676-DC03-4576-8802-EEBB3B8DF0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CC7801-51AA-44BE-A723-0075C9FF1BF9}" type="datetime1">
              <a:rPr lang="en-US" smtClean="0"/>
              <a:t>11/17/2024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0E9122E-C451-44D7-9AFB-6132755CCB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8FCCE8F-8D9F-4AC4-8588-66E24A5937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  <p:pic>
        <p:nvPicPr>
          <p:cNvPr id="6" name="Google Shape;18;p22" descr="Image result for grey background wallpaper">
            <a:extLst>
              <a:ext uri="{FF2B5EF4-FFF2-40B4-BE49-F238E27FC236}">
                <a16:creationId xmlns:a16="http://schemas.microsoft.com/office/drawing/2014/main" id="{562EE300-EE2E-4A14-BDF1-33674C10A301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83657001"/>
      </p:ext>
    </p:extLst>
  </p:cSld>
  <p:clrMapOvr>
    <a:masterClrMapping/>
  </p:clrMapOvr>
  <p:transition spd="slow">
    <p:push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2043DE-B7EC-425E-B164-669FF2FCF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138613-636C-4585-AC04-DE27A7CC9C5A}" type="datetime1">
              <a:rPr lang="en-US" smtClean="0"/>
              <a:t>11/17/2024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B4708CE-9381-452D-B018-D26B6465A6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940E8C5-CB84-4083-8642-E89CBF28E1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Google Shape;18;p22" descr="Image result for grey background wallpaper">
            <a:extLst>
              <a:ext uri="{FF2B5EF4-FFF2-40B4-BE49-F238E27FC236}">
                <a16:creationId xmlns:a16="http://schemas.microsoft.com/office/drawing/2014/main" id="{C0A8DA72-E86E-442A-9E65-3E77AD30134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83362558"/>
      </p:ext>
    </p:extLst>
  </p:cSld>
  <p:clrMapOvr>
    <a:masterClrMapping/>
  </p:clrMapOvr>
  <p:transition spd="slow">
    <p:push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156F8F-F603-4036-A021-2E28010534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6373B1-F14E-4CE5-A1B5-E4B9EB62CB1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3A29B4-76E5-40E4-987A-8A27895646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35BC9CE-57B8-4B9A-ABCD-2467EDCC50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490802-81FE-4BED-84CB-42C3080C5A0C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03C4DD-5D70-4B0F-90E2-548B3ED7C8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3E99376-78E5-4CD0-844E-FDA9482481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8;p22" descr="Image result for grey background wallpaper">
            <a:extLst>
              <a:ext uri="{FF2B5EF4-FFF2-40B4-BE49-F238E27FC236}">
                <a16:creationId xmlns:a16="http://schemas.microsoft.com/office/drawing/2014/main" id="{8C8AA912-6FB6-4C19-9263-0F0F3F123FC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8359661"/>
      </p:ext>
    </p:extLst>
  </p:cSld>
  <p:clrMapOvr>
    <a:masterClrMapping/>
  </p:clrMapOvr>
  <p:transition spd="slow">
    <p:push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FA89B9-4839-4C2D-A84F-B36ABD9388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D35A4ABD-3AAA-4D35-AD5F-B86E1981A9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233400-8D75-46F3-9D93-DC44E19E35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FFFC847-9B6E-4C58-A584-FADA7B597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573D5C-77A0-4046-8B5D-FCEA045944AC}" type="datetime1">
              <a:rPr lang="en-US" smtClean="0"/>
              <a:t>11/17/2024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20C78F-6C0E-4946-9DAB-BECF3E86BB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82F0C0-2F51-4845-973C-58864312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Google Shape;18;p22" descr="Image result for grey background wallpaper">
            <a:extLst>
              <a:ext uri="{FF2B5EF4-FFF2-40B4-BE49-F238E27FC236}">
                <a16:creationId xmlns:a16="http://schemas.microsoft.com/office/drawing/2014/main" id="{AD9F0CAF-93F2-42E7-A09E-2D181970A09E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95893833"/>
      </p:ext>
    </p:extLst>
  </p:cSld>
  <p:clrMapOvr>
    <a:masterClrMapping/>
  </p:clrMapOvr>
  <p:transition spd="slow">
    <p:push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463B196-D339-4747-894E-3AE381D9CE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206699E-AE21-4FD1-908F-1B10FF4399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8715FC-455A-4429-BAAD-1E1AC6F926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572FDD-1339-49FA-8FD6-9950D8E8EECB}" type="datetime1">
              <a:rPr lang="en-US" smtClean="0"/>
              <a:t>11/17/2024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3751D0-384B-4F7C-A27B-CDEFA3ACF6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C0FB42-E3BC-4384-8864-5F4D8E293C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50F6A8-6477-46A3-885F-7A541E59E0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5162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92;p1">
            <a:extLst>
              <a:ext uri="{FF2B5EF4-FFF2-40B4-BE49-F238E27FC236}">
                <a16:creationId xmlns:a16="http://schemas.microsoft.com/office/drawing/2014/main" id="{9DDFACF3-6C61-4992-BDB1-FD7F171E16CE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-1" y="2755071"/>
            <a:ext cx="12192000" cy="9025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45700" rIns="45700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en-CA" sz="2400" dirty="0">
                <a:solidFill>
                  <a:srgbClr val="0000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Dr. Alexander Maciej Jab</a:t>
            </a:r>
            <a:r>
              <a:rPr lang="pl-PL" sz="2400" dirty="0">
                <a:solidFill>
                  <a:srgbClr val="0000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łoński, </a:t>
            </a:r>
            <a:r>
              <a:rPr lang="pl-PL" sz="2400" dirty="0" err="1">
                <a:solidFill>
                  <a:srgbClr val="0000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P.Eng</a:t>
            </a:r>
            <a:r>
              <a:rPr lang="pl-PL" sz="2400" dirty="0">
                <a:solidFill>
                  <a:srgbClr val="0000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32"/>
              <a:buNone/>
            </a:pPr>
            <a:r>
              <a:rPr lang="pl-PL" dirty="0">
                <a:solidFill>
                  <a:srgbClr val="0000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The Oskar Halecki </a:t>
            </a:r>
            <a:r>
              <a:rPr lang="pl-PL" dirty="0" err="1">
                <a:solidFill>
                  <a:srgbClr val="0000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Institute</a:t>
            </a:r>
            <a:r>
              <a:rPr lang="pl-PL" dirty="0">
                <a:solidFill>
                  <a:srgbClr val="00006C"/>
                </a:solidFill>
                <a:latin typeface="Arial Narrow" panose="020B0606020202030204" pitchFamily="34" charset="0"/>
                <a:cs typeface="Arial" panose="020B0604020202020204" pitchFamily="34" charset="0"/>
              </a:rPr>
              <a:t> in Canada</a:t>
            </a:r>
            <a:endParaRPr dirty="0">
              <a:solidFill>
                <a:srgbClr val="00006C"/>
              </a:solidFill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0" marR="0" lvl="0" indent="0" algn="l" rtl="0">
              <a:spcBef>
                <a:spcPts val="700"/>
              </a:spcBef>
              <a:spcAft>
                <a:spcPts val="0"/>
              </a:spcAft>
              <a:buSzPts val="1700"/>
              <a:buNone/>
            </a:pPr>
            <a:r>
              <a:rPr lang="pl-PL" sz="2500" dirty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endParaRPr sz="2000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Google Shape;93;p1" descr="oskar halecki institute male_czerwone">
            <a:extLst>
              <a:ext uri="{FF2B5EF4-FFF2-40B4-BE49-F238E27FC236}">
                <a16:creationId xmlns:a16="http://schemas.microsoft.com/office/drawing/2014/main" id="{773A1B54-AFB9-492B-B8CB-779747D3E5D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54473" y="4662947"/>
            <a:ext cx="1571297" cy="187596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-1" y="1349433"/>
            <a:ext cx="12192000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Aft>
                <a:spcPts val="1200"/>
              </a:spcAft>
            </a:pPr>
            <a:r>
              <a:rPr lang="en-CA" sz="6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OSKAR HALECKI</a:t>
            </a:r>
            <a:r>
              <a:rPr lang="pl-PL" sz="6000" b="1" spc="3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 MEDAL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F266FFE-E6C2-402C-91AF-BFEDF7263FE6}"/>
              </a:ext>
            </a:extLst>
          </p:cNvPr>
          <p:cNvSpPr txBox="1"/>
          <p:nvPr/>
        </p:nvSpPr>
        <p:spPr>
          <a:xfrm>
            <a:off x="2604947" y="3839118"/>
            <a:ext cx="70583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spc="300" dirty="0">
                <a:latin typeface="Christmas Shawl" pitchFamily="50" charset="0"/>
              </a:rPr>
              <a:t>The 5</a:t>
            </a:r>
            <a:r>
              <a:rPr lang="en-CA" sz="2400" b="1" spc="300" baseline="30000" dirty="0" err="1">
                <a:latin typeface="Christmas Shawl" pitchFamily="50" charset="0"/>
              </a:rPr>
              <a:t>th</a:t>
            </a:r>
            <a:r>
              <a:rPr lang="en-CA" sz="2400" b="1" spc="300" dirty="0">
                <a:latin typeface="Christmas Shawl" pitchFamily="50" charset="0"/>
              </a:rPr>
              <a:t> </a:t>
            </a:r>
            <a:r>
              <a:rPr lang="pl-PL" sz="2400" b="1" spc="300" dirty="0">
                <a:latin typeface="Christmas Shawl" pitchFamily="50" charset="0"/>
              </a:rPr>
              <a:t>Oskar Halecki </a:t>
            </a:r>
            <a:r>
              <a:rPr lang="pl-PL" sz="2400" b="1" spc="300" dirty="0" err="1">
                <a:latin typeface="Christmas Shawl" pitchFamily="50" charset="0"/>
              </a:rPr>
              <a:t>Symposium</a:t>
            </a:r>
            <a:endParaRPr lang="en-CA" sz="2400" b="1" spc="300" dirty="0">
              <a:latin typeface="Christmas Shawl" pitchFamily="50" charset="0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B2FDC0-BA3B-41C2-B5C3-37CB593F4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1</a:t>
            </a:fld>
            <a:endParaRPr lang="en-US"/>
          </a:p>
        </p:txBody>
      </p:sp>
      <p:pic>
        <p:nvPicPr>
          <p:cNvPr id="9" name="Picture 8" descr="No photo description available.">
            <a:extLst>
              <a:ext uri="{FF2B5EF4-FFF2-40B4-BE49-F238E27FC236}">
                <a16:creationId xmlns:a16="http://schemas.microsoft.com/office/drawing/2014/main" id="{EDD09C02-2CF5-D7B6-BEB2-AC3D568B0E1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42994" y="4754880"/>
            <a:ext cx="1638691" cy="17201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Kardinal-Stefan-Wyszyński-Universität Warschau – Wikipedia">
            <a:extLst>
              <a:ext uri="{FF2B5EF4-FFF2-40B4-BE49-F238E27FC236}">
                <a16:creationId xmlns:a16="http://schemas.microsoft.com/office/drawing/2014/main" id="{AF753047-519F-A25A-EB6F-CAC159D035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0401" y="4661899"/>
            <a:ext cx="1812266" cy="1812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93C6D9C-6570-2478-A113-780ABF42844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0" t="45293" b="41713"/>
          <a:stretch/>
        </p:blipFill>
        <p:spPr bwMode="auto">
          <a:xfrm>
            <a:off x="1557867" y="2294913"/>
            <a:ext cx="10156236" cy="229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18758913"/>
      </p:ext>
    </p:extLst>
  </p:cSld>
  <p:clrMapOvr>
    <a:masterClrMapping/>
  </p:clrMapOvr>
  <p:transition spd="slow"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DCAF8F93-160D-4F19-84DA-45EC4BAC0ED7}"/>
              </a:ext>
            </a:extLst>
          </p:cNvPr>
          <p:cNvSpPr txBox="1">
            <a:spLocks/>
          </p:cNvSpPr>
          <p:nvPr/>
        </p:nvSpPr>
        <p:spPr>
          <a:xfrm>
            <a:off x="-1" y="725088"/>
            <a:ext cx="12025223" cy="9298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90000"/>
              <a:buNone/>
            </a:pPr>
            <a:r>
              <a:rPr lang="en-CA" sz="4800" dirty="0">
                <a:solidFill>
                  <a:srgbClr val="C00000"/>
                </a:solidFill>
              </a:rPr>
              <a:t>East Central Europe</a:t>
            </a:r>
            <a:endParaRPr lang="pl-PL" sz="48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D0B05-9934-40FE-A36D-D765ABCA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10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D994D-7D05-2911-2232-DC1F8650DD7E}"/>
              </a:ext>
            </a:extLst>
          </p:cNvPr>
          <p:cNvSpPr txBox="1"/>
          <p:nvPr/>
        </p:nvSpPr>
        <p:spPr>
          <a:xfrm>
            <a:off x="1023636" y="1757626"/>
            <a:ext cx="11001586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3200" dirty="0"/>
              <a:t>In the 1950s Oskar </a:t>
            </a:r>
            <a:r>
              <a:rPr lang="en-CA" sz="3200" dirty="0" err="1"/>
              <a:t>Halecki</a:t>
            </a:r>
            <a:r>
              <a:rPr lang="en-CA" sz="3200" dirty="0"/>
              <a:t> published two important books:</a:t>
            </a:r>
          </a:p>
          <a:p>
            <a:endParaRPr lang="en-CA" sz="2400" dirty="0"/>
          </a:p>
          <a:p>
            <a:r>
              <a:rPr lang="en-CA" sz="3200" i="1" dirty="0">
                <a:solidFill>
                  <a:srgbClr val="FF0000"/>
                </a:solidFill>
              </a:rPr>
              <a:t>The Limits and Division on European History – </a:t>
            </a:r>
            <a:r>
              <a:rPr lang="en-CA" sz="3200" dirty="0">
                <a:solidFill>
                  <a:srgbClr val="FF0000"/>
                </a:solidFill>
              </a:rPr>
              <a:t>Shed &amp; Ward, London 1950, 120 pages</a:t>
            </a:r>
          </a:p>
          <a:p>
            <a:endParaRPr lang="en-CA" sz="3200" i="1" dirty="0">
              <a:solidFill>
                <a:srgbClr val="FF0000"/>
              </a:solidFill>
            </a:endParaRPr>
          </a:p>
          <a:p>
            <a:r>
              <a:rPr lang="en-CA" sz="3200" i="1" dirty="0">
                <a:solidFill>
                  <a:srgbClr val="FF0000"/>
                </a:solidFill>
              </a:rPr>
              <a:t>Borderlands of Western Civilization: A History of East Central Europe, </a:t>
            </a:r>
            <a:r>
              <a:rPr lang="en-CA" sz="3200" dirty="0">
                <a:solidFill>
                  <a:srgbClr val="FF0000"/>
                </a:solidFill>
              </a:rPr>
              <a:t>New York</a:t>
            </a:r>
            <a:r>
              <a:rPr lang="en-CA" sz="3200" i="1" dirty="0">
                <a:solidFill>
                  <a:srgbClr val="FF0000"/>
                </a:solidFill>
              </a:rPr>
              <a:t>, </a:t>
            </a:r>
            <a:r>
              <a:rPr lang="en-CA" sz="3200" dirty="0">
                <a:solidFill>
                  <a:srgbClr val="FF0000"/>
                </a:solidFill>
              </a:rPr>
              <a:t>1952, 556 pages</a:t>
            </a:r>
          </a:p>
          <a:p>
            <a:endParaRPr lang="en-CA" sz="24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10" name="Picture 9" descr="A black and white photo of a black square&#10;&#10;Description automatically generated">
            <a:extLst>
              <a:ext uri="{FF2B5EF4-FFF2-40B4-BE49-F238E27FC236}">
                <a16:creationId xmlns:a16="http://schemas.microsoft.com/office/drawing/2014/main" id="{D5D7C74A-0A20-8E00-3294-6D3893C62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6400" y="2800799"/>
            <a:ext cx="11398822" cy="2729625"/>
          </a:xfrm>
          <a:prstGeom prst="rect">
            <a:avLst/>
          </a:prstGeom>
        </p:spPr>
      </p:pic>
      <p:pic>
        <p:nvPicPr>
          <p:cNvPr id="11" name="Picture 10" descr="A black and white photo of a black square&#10;&#10;Description automatically generated">
            <a:extLst>
              <a:ext uri="{FF2B5EF4-FFF2-40B4-BE49-F238E27FC236}">
                <a16:creationId xmlns:a16="http://schemas.microsoft.com/office/drawing/2014/main" id="{F961DA50-CCBB-3CFC-0D3C-95FD3B065F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0800000">
            <a:off x="166778" y="2233199"/>
            <a:ext cx="11398822" cy="2729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3731809"/>
      </p:ext>
    </p:extLst>
  </p:cSld>
  <p:clrMapOvr>
    <a:masterClrMapping/>
  </p:clrMapOvr>
  <p:transition spd="slow">
    <p:push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DCAF8F93-160D-4F19-84DA-45EC4BAC0ED7}"/>
              </a:ext>
            </a:extLst>
          </p:cNvPr>
          <p:cNvSpPr txBox="1">
            <a:spLocks/>
          </p:cNvSpPr>
          <p:nvPr/>
        </p:nvSpPr>
        <p:spPr>
          <a:xfrm>
            <a:off x="264160" y="930833"/>
            <a:ext cx="5869940" cy="9298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indent="0" algn="ctr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90000"/>
              <a:buNone/>
            </a:pPr>
            <a:r>
              <a:rPr lang="en-CA" sz="4800" spc="-150" dirty="0">
                <a:solidFill>
                  <a:srgbClr val="C00000"/>
                </a:solidFill>
              </a:rPr>
              <a:t>East Central Europe</a:t>
            </a:r>
            <a:endParaRPr lang="pl-PL" sz="4800" spc="-15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96D0B05-9934-40FE-A36D-D765ABCA3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11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70D994D-7D05-2911-2232-DC1F8650DD7E}"/>
              </a:ext>
            </a:extLst>
          </p:cNvPr>
          <p:cNvSpPr txBox="1"/>
          <p:nvPr/>
        </p:nvSpPr>
        <p:spPr>
          <a:xfrm>
            <a:off x="456879" y="1860708"/>
            <a:ext cx="5677221" cy="43704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600" i="1" dirty="0"/>
              <a:t>In the course of European history, a great variety of peoples in this region (East Central Europe - AMJ) created their own independent states, sometimes quite large and powerful; in connection with Western Europe, they developed their individual national cultures and contributed to the general progress of European civilization</a:t>
            </a:r>
            <a:r>
              <a:rPr lang="en-CA" sz="2600" i="1" dirty="0">
                <a:solidFill>
                  <a:srgbClr val="FF0000"/>
                </a:solidFill>
              </a:rPr>
              <a:t> –  Oskar </a:t>
            </a:r>
            <a:r>
              <a:rPr lang="en-CA" sz="2600" i="1" dirty="0" err="1">
                <a:solidFill>
                  <a:srgbClr val="FF0000"/>
                </a:solidFill>
              </a:rPr>
              <a:t>Halecki</a:t>
            </a:r>
            <a:r>
              <a:rPr lang="en-CA" sz="2600" i="1" dirty="0">
                <a:solidFill>
                  <a:srgbClr val="FF0000"/>
                </a:solidFill>
              </a:rPr>
              <a:t> – Borderlands of Western Civilization</a:t>
            </a:r>
            <a:endParaRPr lang="en-CA" sz="2600" dirty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9" name="Picture 8" descr="Obraz zawierający tekst, budynek, niebo, obraz&#10;&#10;Description automatically generated">
            <a:extLst>
              <a:ext uri="{FF2B5EF4-FFF2-40B4-BE49-F238E27FC236}">
                <a16:creationId xmlns:a16="http://schemas.microsoft.com/office/drawing/2014/main" id="{8C5CAB0B-22AC-2E39-5A9A-910C36B2C90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7102" y="1476589"/>
            <a:ext cx="5577623" cy="363279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76D8C0C0-2F04-75DA-6631-A045AED9D2D6}"/>
              </a:ext>
            </a:extLst>
          </p:cNvPr>
          <p:cNvSpPr txBox="1"/>
          <p:nvPr/>
        </p:nvSpPr>
        <p:spPr>
          <a:xfrm>
            <a:off x="6540100" y="5178868"/>
            <a:ext cx="49194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The Library of Columbia University, New York City</a:t>
            </a: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32301E28-3576-D50E-AF8E-55350EFC5A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40339" y="4473993"/>
            <a:ext cx="12190476" cy="3301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3325718"/>
      </p:ext>
    </p:extLst>
  </p:cSld>
  <p:clrMapOvr>
    <a:masterClrMapping/>
  </p:clrMapOvr>
  <p:transition spd="slow">
    <p:push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3DC56177-454F-4B46-9C6E-7F0B20090C07}"/>
              </a:ext>
            </a:extLst>
          </p:cNvPr>
          <p:cNvSpPr txBox="1">
            <a:spLocks/>
          </p:cNvSpPr>
          <p:nvPr/>
        </p:nvSpPr>
        <p:spPr>
          <a:xfrm>
            <a:off x="853440" y="1777042"/>
            <a:ext cx="10593493" cy="420969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226800" rIns="91425" bIns="468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57175" fontAlgn="base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r>
              <a:rPr lang="pl-PL" sz="2600" i="1" dirty="0">
                <a:solidFill>
                  <a:srgbClr val="FF0000"/>
                </a:solidFill>
              </a:rPr>
              <a:t>The </a:t>
            </a:r>
            <a:r>
              <a:rPr lang="pl-PL" sz="2600" i="1" dirty="0" err="1">
                <a:solidFill>
                  <a:srgbClr val="FF0000"/>
                </a:solidFill>
              </a:rPr>
              <a:t>Limits</a:t>
            </a:r>
            <a:r>
              <a:rPr lang="pl-PL" sz="2600" i="1" dirty="0">
                <a:solidFill>
                  <a:srgbClr val="FF0000"/>
                </a:solidFill>
              </a:rPr>
              <a:t> and </a:t>
            </a:r>
            <a:r>
              <a:rPr lang="pl-PL" sz="2600" i="1" dirty="0" err="1">
                <a:solidFill>
                  <a:srgbClr val="FF0000"/>
                </a:solidFill>
              </a:rPr>
              <a:t>Divisions</a:t>
            </a:r>
            <a:r>
              <a:rPr lang="pl-PL" sz="2600" i="1" dirty="0">
                <a:solidFill>
                  <a:srgbClr val="FF0000"/>
                </a:solidFill>
              </a:rPr>
              <a:t> of </a:t>
            </a:r>
            <a:r>
              <a:rPr lang="pl-PL" sz="2600" i="1" dirty="0" err="1">
                <a:solidFill>
                  <a:srgbClr val="FF0000"/>
                </a:solidFill>
              </a:rPr>
              <a:t>European</a:t>
            </a:r>
            <a:r>
              <a:rPr lang="pl-PL" sz="2600" i="1" dirty="0">
                <a:solidFill>
                  <a:srgbClr val="FF0000"/>
                </a:solidFill>
              </a:rPr>
              <a:t> </a:t>
            </a:r>
            <a:r>
              <a:rPr lang="pl-PL" sz="2600" i="1" dirty="0" err="1">
                <a:solidFill>
                  <a:srgbClr val="FF0000"/>
                </a:solidFill>
              </a:rPr>
              <a:t>History</a:t>
            </a:r>
            <a:r>
              <a:rPr lang="en-US" sz="2600" i="1" dirty="0">
                <a:solidFill>
                  <a:srgbClr val="FF0000"/>
                </a:solidFill>
              </a:rPr>
              <a:t> </a:t>
            </a:r>
          </a:p>
          <a:p>
            <a:pPr marL="271463" indent="-257175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None/>
            </a:pPr>
            <a:r>
              <a:rPr lang="en-CA" sz="2400" dirty="0"/>
              <a:t>	</a:t>
            </a:r>
            <a:r>
              <a:rPr lang="pl-PL" sz="2000" dirty="0"/>
              <a:t>New York 1950</a:t>
            </a:r>
            <a:r>
              <a:rPr lang="en-US" sz="2000" dirty="0"/>
              <a:t>,</a:t>
            </a:r>
            <a:r>
              <a:rPr lang="pl-PL" sz="2000" dirty="0"/>
              <a:t> 242</a:t>
            </a:r>
            <a:r>
              <a:rPr lang="en-CA" sz="2000" dirty="0"/>
              <a:t> pages</a:t>
            </a:r>
            <a:endParaRPr lang="pl-PL" sz="2000" dirty="0"/>
          </a:p>
          <a:p>
            <a:pPr marL="271463" indent="-257175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r>
              <a:rPr lang="pl-PL" sz="2600" i="1" dirty="0">
                <a:solidFill>
                  <a:srgbClr val="FF0000"/>
                </a:solidFill>
              </a:rPr>
              <a:t>The </a:t>
            </a:r>
            <a:r>
              <a:rPr lang="pl-PL" sz="2600" i="1" dirty="0" err="1">
                <a:solidFill>
                  <a:srgbClr val="FF0000"/>
                </a:solidFill>
              </a:rPr>
              <a:t>Borderlands</a:t>
            </a:r>
            <a:r>
              <a:rPr lang="pl-PL" sz="2600" i="1" dirty="0">
                <a:solidFill>
                  <a:srgbClr val="FF0000"/>
                </a:solidFill>
              </a:rPr>
              <a:t> of Western </a:t>
            </a:r>
            <a:r>
              <a:rPr lang="pl-PL" sz="2600" i="1" dirty="0" err="1">
                <a:solidFill>
                  <a:srgbClr val="FF0000"/>
                </a:solidFill>
              </a:rPr>
              <a:t>Civilization</a:t>
            </a:r>
            <a:r>
              <a:rPr lang="pl-PL" sz="2600" i="1" dirty="0">
                <a:solidFill>
                  <a:srgbClr val="FF0000"/>
                </a:solidFill>
              </a:rPr>
              <a:t>. A </a:t>
            </a:r>
            <a:r>
              <a:rPr lang="pl-PL" sz="2600" i="1" dirty="0" err="1">
                <a:solidFill>
                  <a:srgbClr val="FF0000"/>
                </a:solidFill>
              </a:rPr>
              <a:t>History</a:t>
            </a:r>
            <a:r>
              <a:rPr lang="pl-PL" sz="2600" i="1" dirty="0">
                <a:solidFill>
                  <a:srgbClr val="FF0000"/>
                </a:solidFill>
              </a:rPr>
              <a:t> of East Central Europe </a:t>
            </a:r>
            <a:r>
              <a:rPr lang="pl-PL" sz="2000" dirty="0"/>
              <a:t>New York 1952, 503</a:t>
            </a:r>
            <a:r>
              <a:rPr lang="en-CA" sz="2000" dirty="0"/>
              <a:t> pages</a:t>
            </a:r>
            <a:endParaRPr lang="pl-PL" sz="2000" dirty="0"/>
          </a:p>
          <a:p>
            <a:pPr marL="271463" indent="-257175" fontAlgn="base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r>
              <a:rPr lang="pl-PL" sz="2600" i="1" dirty="0">
                <a:solidFill>
                  <a:srgbClr val="FF0000"/>
                </a:solidFill>
              </a:rPr>
              <a:t>From Florence to Brest (1439 – 1596) </a:t>
            </a:r>
            <a:endParaRPr lang="en-US" sz="2600" i="1" dirty="0">
              <a:solidFill>
                <a:srgbClr val="FF0000"/>
              </a:solidFill>
            </a:endParaRPr>
          </a:p>
          <a:p>
            <a:pPr marL="271463" indent="-257175" fontAlgn="base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6000"/>
              <a:buNone/>
            </a:pPr>
            <a:r>
              <a:rPr lang="en-US" sz="2400" i="1" dirty="0"/>
              <a:t>	</a:t>
            </a:r>
            <a:r>
              <a:rPr lang="pl-PL" sz="2000" dirty="0"/>
              <a:t>(</a:t>
            </a:r>
            <a:r>
              <a:rPr lang="en-CA" sz="2000" dirty="0"/>
              <a:t>in</a:t>
            </a:r>
            <a:r>
              <a:rPr lang="pl-PL" sz="2000" dirty="0"/>
              <a:t>: Sacrum </a:t>
            </a:r>
            <a:r>
              <a:rPr lang="pl-PL" sz="2000" dirty="0" err="1"/>
              <a:t>Poloniae</a:t>
            </a:r>
            <a:r>
              <a:rPr lang="pl-PL" sz="2000" dirty="0"/>
              <a:t> Millennium </a:t>
            </a:r>
            <a:r>
              <a:rPr lang="en-US" sz="2000" dirty="0"/>
              <a:t>-</a:t>
            </a:r>
            <a:r>
              <a:rPr lang="pl-PL" sz="2000" dirty="0"/>
              <a:t> </a:t>
            </a:r>
            <a:r>
              <a:rPr lang="en-CA" sz="2000" dirty="0"/>
              <a:t>Studies</a:t>
            </a:r>
            <a:r>
              <a:rPr lang="pl-PL" sz="2000" dirty="0"/>
              <a:t> </a:t>
            </a:r>
            <a:r>
              <a:rPr lang="en-US" sz="2000" dirty="0"/>
              <a:t>-</a:t>
            </a:r>
            <a:r>
              <a:rPr lang="pl-PL" sz="2000" dirty="0"/>
              <a:t> </a:t>
            </a:r>
            <a:r>
              <a:rPr lang="en-CA" sz="2000" dirty="0"/>
              <a:t>Essays</a:t>
            </a:r>
            <a:r>
              <a:rPr lang="pl-PL" sz="2000" dirty="0"/>
              <a:t> </a:t>
            </a:r>
            <a:r>
              <a:rPr lang="en-US" sz="2000" dirty="0"/>
              <a:t>–</a:t>
            </a:r>
            <a:r>
              <a:rPr lang="pl-PL" sz="2000" dirty="0"/>
              <a:t> </a:t>
            </a:r>
            <a:r>
              <a:rPr lang="en-CA" sz="2000" dirty="0"/>
              <a:t>Documents</a:t>
            </a:r>
            <a:r>
              <a:rPr lang="pl-PL" sz="2000" dirty="0"/>
              <a:t>) </a:t>
            </a:r>
            <a:endParaRPr lang="en-US" sz="2000" dirty="0"/>
          </a:p>
          <a:p>
            <a:pPr marL="271463" indent="-257175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None/>
            </a:pPr>
            <a:r>
              <a:rPr lang="en-US" sz="2000" dirty="0"/>
              <a:t>	</a:t>
            </a:r>
            <a:r>
              <a:rPr lang="pl-PL" sz="2000" dirty="0"/>
              <a:t>Rom</a:t>
            </a:r>
            <a:r>
              <a:rPr lang="en-CA" sz="2000" dirty="0"/>
              <a:t>e</a:t>
            </a:r>
            <a:r>
              <a:rPr lang="pl-PL" sz="2000" dirty="0"/>
              <a:t> 1958, 444 </a:t>
            </a:r>
            <a:r>
              <a:rPr lang="en-CA" sz="2000" dirty="0"/>
              <a:t>pages</a:t>
            </a:r>
            <a:endParaRPr lang="pl-PL" sz="2000" dirty="0"/>
          </a:p>
          <a:p>
            <a:pPr marL="271463" indent="-257175" fontAlgn="base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r>
              <a:rPr lang="pl-PL" sz="2600" i="1" dirty="0" err="1">
                <a:solidFill>
                  <a:srgbClr val="FF0000"/>
                </a:solidFill>
              </a:rPr>
              <a:t>Un</a:t>
            </a:r>
            <a:r>
              <a:rPr lang="pl-PL" sz="2600" i="1" dirty="0">
                <a:solidFill>
                  <a:srgbClr val="FF0000"/>
                </a:solidFill>
              </a:rPr>
              <a:t> </a:t>
            </a:r>
            <a:r>
              <a:rPr lang="pl-PL" sz="2600" i="1" dirty="0" err="1">
                <a:solidFill>
                  <a:srgbClr val="FF0000"/>
                </a:solidFill>
              </a:rPr>
              <a:t>Empereur</a:t>
            </a:r>
            <a:r>
              <a:rPr lang="pl-PL" sz="2600" i="1" dirty="0">
                <a:solidFill>
                  <a:srgbClr val="FF0000"/>
                </a:solidFill>
              </a:rPr>
              <a:t> de </a:t>
            </a:r>
            <a:r>
              <a:rPr lang="pl-PL" sz="2600" i="1" dirty="0" err="1">
                <a:solidFill>
                  <a:srgbClr val="FF0000"/>
                </a:solidFill>
              </a:rPr>
              <a:t>Byzance</a:t>
            </a:r>
            <a:r>
              <a:rPr lang="pl-PL" sz="2600" i="1" dirty="0">
                <a:solidFill>
                  <a:srgbClr val="FF0000"/>
                </a:solidFill>
              </a:rPr>
              <a:t> á Rome </a:t>
            </a:r>
            <a:endParaRPr lang="en-US" sz="2600" i="1" dirty="0">
              <a:solidFill>
                <a:srgbClr val="FF0000"/>
              </a:solidFill>
            </a:endParaRPr>
          </a:p>
          <a:p>
            <a:pPr marL="271463" indent="-257175" fontAlgn="base">
              <a:spcBef>
                <a:spcPts val="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96000"/>
              <a:buNone/>
            </a:pPr>
            <a:r>
              <a:rPr lang="en-US" sz="2000" dirty="0"/>
              <a:t>	</a:t>
            </a:r>
            <a:r>
              <a:rPr lang="pl-PL" sz="2000" dirty="0"/>
              <a:t>(</a:t>
            </a:r>
            <a:r>
              <a:rPr lang="en-CA" sz="2000" dirty="0"/>
              <a:t>Extended edition</a:t>
            </a:r>
            <a:r>
              <a:rPr lang="pl-PL" sz="2000" dirty="0"/>
              <a:t>), London 1972, 532</a:t>
            </a:r>
            <a:r>
              <a:rPr lang="en-CA" sz="2000" dirty="0"/>
              <a:t> pages</a:t>
            </a:r>
            <a:endParaRPr lang="pl-PL" sz="2000" dirty="0"/>
          </a:p>
          <a:p>
            <a:pPr marL="0" indent="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None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112712" indent="0"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65125" indent="-103187">
              <a:spcBef>
                <a:spcPts val="40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20713" lvl="1" indent="-528638">
              <a:spcBef>
                <a:spcPts val="325"/>
              </a:spcBef>
              <a:buSzPts val="2300"/>
              <a:buFont typeface="Arial"/>
              <a:buNone/>
            </a:pPr>
            <a:endParaRPr lang="pl-PL" dirty="0"/>
          </a:p>
          <a:p>
            <a:pPr marL="620713" lvl="1" indent="-228599">
              <a:spcBef>
                <a:spcPts val="325"/>
              </a:spcBef>
              <a:buSzPts val="2300"/>
              <a:buFont typeface="Verdana"/>
              <a:buNone/>
            </a:pPr>
            <a:r>
              <a:rPr lang="pl-PL" dirty="0"/>
              <a:t>	</a:t>
            </a:r>
          </a:p>
        </p:txBody>
      </p:sp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DCAF8F93-160D-4F19-84DA-45EC4BAC0ED7}"/>
              </a:ext>
            </a:extLst>
          </p:cNvPr>
          <p:cNvSpPr txBox="1">
            <a:spLocks/>
          </p:cNvSpPr>
          <p:nvPr/>
        </p:nvSpPr>
        <p:spPr>
          <a:xfrm>
            <a:off x="83388" y="669865"/>
            <a:ext cx="12025223" cy="10578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CA" sz="4800" dirty="0">
                <a:solidFill>
                  <a:srgbClr val="C00000"/>
                </a:solidFill>
              </a:rPr>
              <a:t>Selected books published in-exile</a:t>
            </a:r>
            <a:endParaRPr lang="pl-PL" sz="48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34A94AD-4649-4C4F-9F77-A9CC271BF9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12</a:t>
            </a:fld>
            <a:endParaRPr lang="en-US"/>
          </a:p>
        </p:txBody>
      </p:sp>
      <p:pic>
        <p:nvPicPr>
          <p:cNvPr id="6" name="Picture 5" descr="A black background with a black border&#10;&#10;Description automatically generated">
            <a:extLst>
              <a:ext uri="{FF2B5EF4-FFF2-40B4-BE49-F238E27FC236}">
                <a16:creationId xmlns:a16="http://schemas.microsoft.com/office/drawing/2014/main" id="{04C60073-E2D6-7333-12AC-43C063727F7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" y="1326433"/>
            <a:ext cx="12192000" cy="5110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706239"/>
      </p:ext>
    </p:extLst>
  </p:cSld>
  <p:clrMapOvr>
    <a:masterClrMapping/>
  </p:clrMapOvr>
  <p:transition spd="slow">
    <p:push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3DC56177-454F-4B46-9C6E-7F0B20090C07}"/>
              </a:ext>
            </a:extLst>
          </p:cNvPr>
          <p:cNvSpPr txBox="1">
            <a:spLocks/>
          </p:cNvSpPr>
          <p:nvPr/>
        </p:nvSpPr>
        <p:spPr>
          <a:xfrm>
            <a:off x="1048615" y="2456976"/>
            <a:ext cx="10305185" cy="27246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226800" rIns="91425" bIns="468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6000"/>
              <a:buNone/>
            </a:pPr>
            <a:r>
              <a:rPr lang="pl-PL" sz="3200" dirty="0"/>
              <a:t>Oskar Halecki </a:t>
            </a:r>
            <a:r>
              <a:rPr lang="en-CA" sz="3200" dirty="0"/>
              <a:t>passed away on September </a:t>
            </a:r>
            <a:r>
              <a:rPr lang="pl-PL" sz="3200" dirty="0"/>
              <a:t>17</a:t>
            </a:r>
            <a:r>
              <a:rPr lang="en-CA" sz="3200" dirty="0"/>
              <a:t>, </a:t>
            </a:r>
            <a:r>
              <a:rPr lang="pl-PL" sz="3200" dirty="0"/>
              <a:t>1973 r. </a:t>
            </a:r>
            <a:r>
              <a:rPr lang="en-CA" sz="3200" dirty="0"/>
              <a:t>in </a:t>
            </a:r>
            <a:r>
              <a:rPr lang="pl-PL" sz="3200" dirty="0"/>
              <a:t>White Plains, New York</a:t>
            </a:r>
            <a:r>
              <a:rPr lang="en-CA" sz="3200" dirty="0"/>
              <a:t> and is buried in the local cemetery.</a:t>
            </a:r>
          </a:p>
          <a:p>
            <a:pPr marL="0" indent="0" fontAlgn="base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6000"/>
              <a:buNone/>
            </a:pPr>
            <a:endParaRPr lang="pl-PL" sz="3200" dirty="0"/>
          </a:p>
          <a:p>
            <a:pPr marL="0" indent="0" fontAlgn="base">
              <a:lnSpc>
                <a:spcPct val="1000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6000"/>
              <a:buNone/>
            </a:pPr>
            <a:r>
              <a:rPr lang="en-CA" sz="3200" dirty="0"/>
              <a:t>His legacy is present in His works written and published in many languages (but predominantly in English and Polish). </a:t>
            </a:r>
            <a:endParaRPr lang="pl-PL" dirty="0"/>
          </a:p>
          <a:p>
            <a:pPr marL="112712" indent="0"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65125" indent="-103187">
              <a:spcBef>
                <a:spcPts val="40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20713" lvl="1" indent="-528638">
              <a:spcBef>
                <a:spcPts val="325"/>
              </a:spcBef>
              <a:buSzPts val="2300"/>
              <a:buFont typeface="Arial"/>
              <a:buNone/>
            </a:pPr>
            <a:endParaRPr lang="pl-PL" dirty="0"/>
          </a:p>
          <a:p>
            <a:pPr marL="620713" lvl="1" indent="-228599">
              <a:spcBef>
                <a:spcPts val="325"/>
              </a:spcBef>
              <a:buSzPts val="2300"/>
              <a:buFont typeface="Verdana"/>
              <a:buNone/>
            </a:pPr>
            <a:r>
              <a:rPr lang="pl-PL" dirty="0"/>
              <a:t>	</a:t>
            </a:r>
          </a:p>
        </p:txBody>
      </p:sp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DCAF8F93-160D-4F19-84DA-45EC4BAC0ED7}"/>
              </a:ext>
            </a:extLst>
          </p:cNvPr>
          <p:cNvSpPr txBox="1">
            <a:spLocks/>
          </p:cNvSpPr>
          <p:nvPr/>
        </p:nvSpPr>
        <p:spPr>
          <a:xfrm>
            <a:off x="1" y="756714"/>
            <a:ext cx="12192000" cy="10578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CA" sz="4800" dirty="0">
                <a:solidFill>
                  <a:srgbClr val="C00000"/>
                </a:solidFill>
              </a:rPr>
              <a:t>Legacy of Oskar </a:t>
            </a:r>
            <a:r>
              <a:rPr lang="en-CA" sz="4800" dirty="0" err="1">
                <a:solidFill>
                  <a:srgbClr val="C00000"/>
                </a:solidFill>
              </a:rPr>
              <a:t>Halecki</a:t>
            </a:r>
            <a:r>
              <a:rPr lang="en-CA" sz="4800" dirty="0">
                <a:solidFill>
                  <a:srgbClr val="C00000"/>
                </a:solidFill>
              </a:rPr>
              <a:t>, Jr.</a:t>
            </a:r>
            <a:endParaRPr lang="pl-PL" sz="48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CD591D6-1BF5-4DE6-B54D-866588597C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13</a:t>
            </a:fld>
            <a:endParaRPr lang="en-US"/>
          </a:p>
        </p:txBody>
      </p:sp>
      <p:pic>
        <p:nvPicPr>
          <p:cNvPr id="6" name="Picture 5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6210FBCB-D737-489D-5753-BE96AD40B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188602"/>
            <a:ext cx="12192000" cy="3261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0560677"/>
      </p:ext>
    </p:extLst>
  </p:cSld>
  <p:clrMapOvr>
    <a:masterClrMapping/>
  </p:clrMapOvr>
  <p:transition spd="slow"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6900B8F-A47A-4391-8516-D382FAAB69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14</a:t>
            </a:fld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052C77A-227C-476B-D43B-654F2FA0D42F}"/>
              </a:ext>
            </a:extLst>
          </p:cNvPr>
          <p:cNvSpPr txBox="1"/>
          <p:nvPr/>
        </p:nvSpPr>
        <p:spPr>
          <a:xfrm>
            <a:off x="38100" y="427957"/>
            <a:ext cx="12192000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pPr algn="ctr">
              <a:spcAft>
                <a:spcPts val="1200"/>
              </a:spcAft>
            </a:pPr>
            <a:r>
              <a:rPr lang="en-CA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OSKAR HALECKI</a:t>
            </a:r>
            <a:r>
              <a:rPr lang="pl-PL" sz="5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Semilight" panose="020B0402040204020203" pitchFamily="34" charset="0"/>
                <a:ea typeface="Segoe UI Historic" panose="020B0502040204020203" pitchFamily="34" charset="0"/>
                <a:cs typeface="Segoe UI Semilight" panose="020B0402040204020203" pitchFamily="34" charset="0"/>
              </a:rPr>
              <a:t> MEDAL</a:t>
            </a:r>
          </a:p>
        </p:txBody>
      </p:sp>
      <p:pic>
        <p:nvPicPr>
          <p:cNvPr id="7" name="Picture 6" descr="A close-up of a coin&#10;&#10;Description automatically generated">
            <a:extLst>
              <a:ext uri="{FF2B5EF4-FFF2-40B4-BE49-F238E27FC236}">
                <a16:creationId xmlns:a16="http://schemas.microsoft.com/office/drawing/2014/main" id="{5FF2501D-1DDB-AFD7-B6D8-D2F8809A047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84098" y="1533085"/>
            <a:ext cx="4455102" cy="4439865"/>
          </a:xfrm>
          <a:prstGeom prst="rect">
            <a:avLst/>
          </a:prstGeom>
        </p:spPr>
      </p:pic>
      <p:pic>
        <p:nvPicPr>
          <p:cNvPr id="9" name="Picture 8" descr="A silver coin with a eagle and shield&#10;&#10;Description automatically generated">
            <a:extLst>
              <a:ext uri="{FF2B5EF4-FFF2-40B4-BE49-F238E27FC236}">
                <a16:creationId xmlns:a16="http://schemas.microsoft.com/office/drawing/2014/main" id="{3915C8A2-C525-5F3B-E9F8-9F2D07FBD8B8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49963" y="1655883"/>
            <a:ext cx="4257939" cy="4194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678621"/>
      </p:ext>
    </p:extLst>
  </p:cSld>
  <p:clrMapOvr>
    <a:masterClrMapping/>
  </p:clrMapOvr>
  <p:transition spd="slow"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862946F-73BC-552F-CBBF-DCAB9C8D705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oogle Shape;255;p20" descr="oskar halecki institute male_czerwone">
            <a:extLst>
              <a:ext uri="{FF2B5EF4-FFF2-40B4-BE49-F238E27FC236}">
                <a16:creationId xmlns:a16="http://schemas.microsoft.com/office/drawing/2014/main" id="{25919417-22EF-7E8E-E98D-7039B4191C26}"/>
              </a:ext>
            </a:extLst>
          </p:cNvPr>
          <p:cNvPicPr preferRelativeResize="0"/>
          <p:nvPr/>
        </p:nvPicPr>
        <p:blipFill rotWithShape="1"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65249" y="1477429"/>
            <a:ext cx="2587538" cy="2870979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56;p20">
            <a:extLst>
              <a:ext uri="{FF2B5EF4-FFF2-40B4-BE49-F238E27FC236}">
                <a16:creationId xmlns:a16="http://schemas.microsoft.com/office/drawing/2014/main" id="{9005863E-2EDC-2419-1B94-CAB7B622371C}"/>
              </a:ext>
            </a:extLst>
          </p:cNvPr>
          <p:cNvSpPr txBox="1"/>
          <p:nvPr/>
        </p:nvSpPr>
        <p:spPr>
          <a:xfrm>
            <a:off x="4646850" y="4673205"/>
            <a:ext cx="302433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l-PL" sz="280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www.halecki.org</a:t>
            </a:r>
            <a:endParaRPr sz="2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33B5A3CE-3BD6-339B-8D81-1607B575DC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161655"/>
      </p:ext>
    </p:extLst>
  </p:cSld>
  <p:clrMapOvr>
    <a:masterClrMapping/>
  </p:clrMapOvr>
  <p:transition spd="slow">
    <p:push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3DC56177-454F-4B46-9C6E-7F0B20090C07}"/>
              </a:ext>
            </a:extLst>
          </p:cNvPr>
          <p:cNvSpPr txBox="1">
            <a:spLocks/>
          </p:cNvSpPr>
          <p:nvPr/>
        </p:nvSpPr>
        <p:spPr>
          <a:xfrm>
            <a:off x="663287" y="2529608"/>
            <a:ext cx="3512713" cy="323047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226800" rIns="91425" bIns="468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71463" indent="-271463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pl-PL" dirty="0"/>
              <a:t>The idea of the Oskar Halecki Medal</a:t>
            </a:r>
          </a:p>
          <a:p>
            <a:pPr marL="271463" indent="-271463" fontAlgn="base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dirty="0"/>
              <a:t>Legacy </a:t>
            </a:r>
            <a:r>
              <a:rPr lang="pl-PL" dirty="0"/>
              <a:t>Professor Oskar Halecki, Jr. </a:t>
            </a:r>
            <a:endParaRPr lang="en-CA" dirty="0"/>
          </a:p>
          <a:p>
            <a:pPr marL="271463" indent="-271463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0000"/>
              <a:buNone/>
            </a:pPr>
            <a:r>
              <a:rPr lang="en-CA" dirty="0"/>
              <a:t>    </a:t>
            </a:r>
            <a:r>
              <a:rPr lang="pl-PL" dirty="0"/>
              <a:t>(1891 – 1973)</a:t>
            </a:r>
            <a:endParaRPr lang="en-CA" dirty="0"/>
          </a:p>
          <a:p>
            <a:pPr marL="271463" indent="-271463" fontAlgn="base"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dirty="0"/>
              <a:t>Medal description</a:t>
            </a:r>
          </a:p>
          <a:p>
            <a:pPr marL="344488" indent="-344488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en-CA" dirty="0"/>
          </a:p>
          <a:p>
            <a:pPr marL="344488" indent="-344488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pl-PL" dirty="0"/>
          </a:p>
          <a:p>
            <a:pPr marL="344488" indent="-344488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endParaRPr lang="pl-PL" dirty="0"/>
          </a:p>
          <a:p>
            <a:pPr marL="0" indent="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None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112712" indent="0"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65125" indent="-103187">
              <a:spcBef>
                <a:spcPts val="40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20713" lvl="1" indent="-528638">
              <a:spcBef>
                <a:spcPts val="325"/>
              </a:spcBef>
              <a:buSzPts val="2300"/>
              <a:buFont typeface="Arial"/>
              <a:buNone/>
            </a:pPr>
            <a:endParaRPr lang="pl-PL" dirty="0"/>
          </a:p>
          <a:p>
            <a:pPr marL="620713" lvl="1" indent="-228599">
              <a:spcBef>
                <a:spcPts val="325"/>
              </a:spcBef>
              <a:buSzPts val="2300"/>
              <a:buFont typeface="Verdana"/>
              <a:buNone/>
            </a:pPr>
            <a:r>
              <a:rPr lang="pl-PL" dirty="0"/>
              <a:t>	</a:t>
            </a:r>
          </a:p>
        </p:txBody>
      </p:sp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DCAF8F93-160D-4F19-84DA-45EC4BAC0ED7}"/>
              </a:ext>
            </a:extLst>
          </p:cNvPr>
          <p:cNvSpPr txBox="1">
            <a:spLocks/>
          </p:cNvSpPr>
          <p:nvPr/>
        </p:nvSpPr>
        <p:spPr>
          <a:xfrm>
            <a:off x="220521" y="1533054"/>
            <a:ext cx="4273973" cy="10578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l-PL" sz="5400" dirty="0">
                <a:solidFill>
                  <a:srgbClr val="C00000"/>
                </a:solidFill>
              </a:rPr>
              <a:t>Content</a:t>
            </a:r>
            <a:r>
              <a:rPr lang="en-CA" sz="5400" dirty="0">
                <a:solidFill>
                  <a:srgbClr val="C00000"/>
                </a:solidFill>
              </a:rPr>
              <a:t>s</a:t>
            </a:r>
            <a:endParaRPr lang="pl-PL" sz="54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1837606-0799-4065-BCD3-15E64FEC7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37693" y="6329257"/>
            <a:ext cx="2743200" cy="365125"/>
          </a:xfrm>
        </p:spPr>
        <p:txBody>
          <a:bodyPr/>
          <a:lstStyle/>
          <a:p>
            <a:fld id="{6950F6A8-6477-46A3-885F-7A541E59E02A}" type="slidenum">
              <a:rPr lang="en-US" smtClean="0"/>
              <a:t>2</a:t>
            </a:fld>
            <a:endParaRPr lang="en-US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CF5CA55-E1A6-409A-77B3-688E073BEE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14493" y="1468801"/>
            <a:ext cx="7121279" cy="4370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9761430"/>
      </p:ext>
    </p:extLst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53FE950-138A-F0D6-F179-50498FA1A2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A7630CAA-D276-A869-EBF3-7DCD5F731E46}"/>
              </a:ext>
            </a:extLst>
          </p:cNvPr>
          <p:cNvSpPr txBox="1">
            <a:spLocks/>
          </p:cNvSpPr>
          <p:nvPr/>
        </p:nvSpPr>
        <p:spPr>
          <a:xfrm>
            <a:off x="865709" y="2553546"/>
            <a:ext cx="10784424" cy="2453330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226800" rIns="91425" bIns="468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4488" indent="-344488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sz="2700" dirty="0"/>
              <a:t>Commemoration of 50. Anniversary of His death in-exile in the U.S.</a:t>
            </a:r>
            <a:endParaRPr lang="pl-PL" sz="2700" dirty="0"/>
          </a:p>
          <a:p>
            <a:pPr marL="344488" indent="-344488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sz="2700" dirty="0" err="1"/>
              <a:t>Reme</a:t>
            </a:r>
            <a:r>
              <a:rPr lang="pl-PL" sz="2700" dirty="0"/>
              <a:t>m</a:t>
            </a:r>
            <a:r>
              <a:rPr lang="en-CA" sz="2700" dirty="0" err="1"/>
              <a:t>bering</a:t>
            </a:r>
            <a:r>
              <a:rPr lang="en-CA" sz="2700" dirty="0"/>
              <a:t> </a:t>
            </a:r>
            <a:r>
              <a:rPr lang="en-CA" sz="2700" dirty="0" err="1"/>
              <a:t>Intermarium</a:t>
            </a:r>
            <a:endParaRPr lang="en-CA" sz="2700" dirty="0"/>
          </a:p>
          <a:p>
            <a:pPr marL="344488" indent="-344488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en-CA" sz="2700" dirty="0"/>
              <a:t>10. Anniversary of establishment of the Oskar </a:t>
            </a:r>
            <a:r>
              <a:rPr lang="en-CA" sz="2700" dirty="0" err="1"/>
              <a:t>Halecki</a:t>
            </a:r>
            <a:r>
              <a:rPr lang="en-CA" sz="2700" dirty="0"/>
              <a:t> Institute in Canada</a:t>
            </a:r>
            <a:endParaRPr lang="pl-PL" sz="2700" dirty="0"/>
          </a:p>
          <a:p>
            <a:pPr marL="344488" indent="-344488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0000"/>
              <a:buFont typeface="Wingdings" panose="05000000000000000000" pitchFamily="2" charset="2"/>
              <a:buChar char="§"/>
            </a:pPr>
            <a:r>
              <a:rPr lang="pl-PL" sz="2700" dirty="0"/>
              <a:t>Medal </a:t>
            </a:r>
            <a:r>
              <a:rPr lang="en-CA" sz="2700" dirty="0"/>
              <a:t>description</a:t>
            </a: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7200" indent="-45720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112712" indent="0"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65125" indent="-103187">
              <a:spcBef>
                <a:spcPts val="40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20713" lvl="1" indent="-528638">
              <a:spcBef>
                <a:spcPts val="325"/>
              </a:spcBef>
              <a:buSzPts val="2300"/>
              <a:buFont typeface="Arial"/>
              <a:buNone/>
            </a:pPr>
            <a:endParaRPr lang="pl-PL" dirty="0"/>
          </a:p>
          <a:p>
            <a:pPr marL="620713" lvl="1" indent="-228599">
              <a:spcBef>
                <a:spcPts val="325"/>
              </a:spcBef>
              <a:buSzPts val="2300"/>
              <a:buFont typeface="Verdana"/>
              <a:buNone/>
            </a:pPr>
            <a:r>
              <a:rPr lang="pl-PL" dirty="0"/>
              <a:t>	</a:t>
            </a:r>
          </a:p>
        </p:txBody>
      </p:sp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3BEE3FDE-986D-5320-25A3-55179189460E}"/>
              </a:ext>
            </a:extLst>
          </p:cNvPr>
          <p:cNvSpPr txBox="1">
            <a:spLocks/>
          </p:cNvSpPr>
          <p:nvPr/>
        </p:nvSpPr>
        <p:spPr>
          <a:xfrm>
            <a:off x="83388" y="867796"/>
            <a:ext cx="12025223" cy="1057836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l-PL" sz="4800" dirty="0">
                <a:solidFill>
                  <a:srgbClr val="C00000"/>
                </a:solidFill>
              </a:rPr>
              <a:t>The i</a:t>
            </a:r>
            <a:r>
              <a:rPr lang="en-CA" sz="4800" dirty="0" err="1">
                <a:solidFill>
                  <a:srgbClr val="C00000"/>
                </a:solidFill>
              </a:rPr>
              <a:t>dea</a:t>
            </a:r>
            <a:r>
              <a:rPr lang="en-CA" sz="4800" dirty="0">
                <a:solidFill>
                  <a:srgbClr val="C00000"/>
                </a:solidFill>
              </a:rPr>
              <a:t> of Oskar </a:t>
            </a:r>
            <a:r>
              <a:rPr lang="en-CA" sz="4800" dirty="0" err="1">
                <a:solidFill>
                  <a:srgbClr val="C00000"/>
                </a:solidFill>
              </a:rPr>
              <a:t>Halecki</a:t>
            </a:r>
            <a:r>
              <a:rPr lang="en-CA" sz="4800" dirty="0">
                <a:solidFill>
                  <a:srgbClr val="C00000"/>
                </a:solidFill>
              </a:rPr>
              <a:t> Medal</a:t>
            </a:r>
            <a:endParaRPr lang="pl-PL" sz="48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575F303-91E7-FA42-2E2A-244699B45C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3</a:t>
            </a:fld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EE05111-71E0-35D1-9FC2-014BB19B6EF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0" t="45293" b="41713"/>
          <a:stretch/>
        </p:blipFill>
        <p:spPr bwMode="auto">
          <a:xfrm>
            <a:off x="7109036" y="1874662"/>
            <a:ext cx="5082964" cy="229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455788524"/>
      </p:ext>
    </p:extLst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F1F785D-764B-C092-F5C4-686D5C7DE50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6EBB429D-8669-DDFB-C4DF-B08CED14CF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582B76-DA12-AE49-9EE5-71F61C278E7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14" y="33748"/>
            <a:ext cx="7832052" cy="6824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A44C388-EA17-FB65-44A5-065B4412C5FF}"/>
              </a:ext>
            </a:extLst>
          </p:cNvPr>
          <p:cNvSpPr txBox="1"/>
          <p:nvPr/>
        </p:nvSpPr>
        <p:spPr>
          <a:xfrm>
            <a:off x="8177106" y="2080502"/>
            <a:ext cx="3325586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800" dirty="0" err="1"/>
              <a:t>Jagiellonian</a:t>
            </a:r>
            <a:r>
              <a:rPr lang="pl-PL" sz="4800" dirty="0"/>
              <a:t> </a:t>
            </a:r>
            <a:r>
              <a:rPr lang="pl-PL" sz="4800" dirty="0" err="1"/>
              <a:t>Intermarium</a:t>
            </a:r>
            <a:endParaRPr lang="pl-PL" sz="4800" dirty="0"/>
          </a:p>
          <a:p>
            <a:r>
              <a:rPr lang="pl-PL" sz="4800" dirty="0"/>
              <a:t>      1525</a:t>
            </a:r>
            <a:endParaRPr lang="en-US" sz="4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556F8D3-5A5F-AB48-93B6-03B354C67B0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080" t="45293" b="41713"/>
          <a:stretch/>
        </p:blipFill>
        <p:spPr bwMode="auto">
          <a:xfrm>
            <a:off x="7711863" y="4482395"/>
            <a:ext cx="5082964" cy="22946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979797404"/>
      </p:ext>
    </p:extLst>
  </p:cSld>
  <p:clrMapOvr>
    <a:masterClrMapping/>
  </p:clrMapOvr>
  <p:transition spd="slow"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3DC56177-454F-4B46-9C6E-7F0B20090C07}"/>
              </a:ext>
            </a:extLst>
          </p:cNvPr>
          <p:cNvSpPr txBox="1">
            <a:spLocks/>
          </p:cNvSpPr>
          <p:nvPr/>
        </p:nvSpPr>
        <p:spPr>
          <a:xfrm>
            <a:off x="3760464" y="1140742"/>
            <a:ext cx="7801616" cy="571725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226800" rIns="91425" bIns="468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base">
              <a:lnSpc>
                <a:spcPts val="28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en-CA" sz="2400" dirty="0"/>
              <a:t>Born in 1891 in </a:t>
            </a:r>
            <a:r>
              <a:rPr lang="en-CA" sz="2400" dirty="0" err="1"/>
              <a:t>Viennna</a:t>
            </a:r>
            <a:r>
              <a:rPr lang="en-CA" sz="2600" dirty="0"/>
              <a:t>, </a:t>
            </a:r>
            <a:r>
              <a:rPr lang="en-CA" sz="2000" dirty="0"/>
              <a:t>a son of the Austrian-Hungarian Field Marshall - </a:t>
            </a:r>
            <a:r>
              <a:rPr lang="pl-PL" sz="2000" dirty="0">
                <a:solidFill>
                  <a:srgbClr val="FF0000"/>
                </a:solidFill>
              </a:rPr>
              <a:t>Oskar </a:t>
            </a:r>
            <a:r>
              <a:rPr lang="pl-PL" sz="2000" dirty="0" err="1">
                <a:solidFill>
                  <a:srgbClr val="FF0000"/>
                </a:solidFill>
              </a:rPr>
              <a:t>Alo</a:t>
            </a:r>
            <a:r>
              <a:rPr lang="en-CA" sz="2000" dirty="0" err="1">
                <a:solidFill>
                  <a:srgbClr val="FF0000"/>
                </a:solidFill>
              </a:rPr>
              <a:t>ysius</a:t>
            </a:r>
            <a:r>
              <a:rPr lang="en-CA" sz="2000" dirty="0">
                <a:solidFill>
                  <a:srgbClr val="FF0000"/>
                </a:solidFill>
              </a:rPr>
              <a:t> </a:t>
            </a:r>
            <a:r>
              <a:rPr lang="pl-PL" sz="2000" dirty="0">
                <a:solidFill>
                  <a:srgbClr val="FF0000"/>
                </a:solidFill>
              </a:rPr>
              <a:t>Halecki</a:t>
            </a:r>
            <a:r>
              <a:rPr lang="en-CA" sz="2000" dirty="0">
                <a:solidFill>
                  <a:srgbClr val="FF0000"/>
                </a:solidFill>
              </a:rPr>
              <a:t> vel </a:t>
            </a:r>
            <a:r>
              <a:rPr lang="en-CA" sz="2000" dirty="0" err="1">
                <a:solidFill>
                  <a:srgbClr val="FF0000"/>
                </a:solidFill>
              </a:rPr>
              <a:t>Chalecki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 err="1">
                <a:solidFill>
                  <a:srgbClr val="FF0000"/>
                </a:solidFill>
              </a:rPr>
              <a:t>Ritter</a:t>
            </a:r>
            <a:r>
              <a:rPr lang="pl-PL" sz="2000" dirty="0">
                <a:solidFill>
                  <a:srgbClr val="FF0000"/>
                </a:solidFill>
              </a:rPr>
              <a:t> von </a:t>
            </a:r>
            <a:r>
              <a:rPr lang="pl-PL" sz="2000" dirty="0" err="1">
                <a:solidFill>
                  <a:srgbClr val="FF0000"/>
                </a:solidFill>
              </a:rPr>
              <a:t>Nordenhorst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en-CA" sz="2000" dirty="0"/>
              <a:t>(1838-1903) </a:t>
            </a:r>
            <a:r>
              <a:rPr lang="en-CA" sz="2000" dirty="0">
                <a:solidFill>
                  <a:srgbClr val="FF0000"/>
                </a:solidFill>
              </a:rPr>
              <a:t>&amp;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 err="1">
                <a:solidFill>
                  <a:srgbClr val="FF0000"/>
                </a:solidFill>
              </a:rPr>
              <a:t>Leopoldin</a:t>
            </a:r>
            <a:r>
              <a:rPr lang="en-CA" sz="2000" dirty="0">
                <a:solidFill>
                  <a:srgbClr val="FF0000"/>
                </a:solidFill>
              </a:rPr>
              <a:t>a</a:t>
            </a:r>
            <a:r>
              <a:rPr lang="pl-PL" sz="2000" dirty="0">
                <a:solidFill>
                  <a:srgbClr val="FF0000"/>
                </a:solidFill>
              </a:rPr>
              <a:t> </a:t>
            </a:r>
            <a:r>
              <a:rPr lang="pl-PL" sz="2000" dirty="0" err="1">
                <a:solidFill>
                  <a:srgbClr val="FF0000"/>
                </a:solidFill>
              </a:rPr>
              <a:t>Delimaniĉ</a:t>
            </a:r>
            <a:r>
              <a:rPr lang="pl-PL" sz="2000" dirty="0"/>
              <a:t> </a:t>
            </a:r>
            <a:r>
              <a:rPr lang="en-CA" sz="2000" spc="-100" dirty="0"/>
              <a:t>(1856-1943) </a:t>
            </a:r>
            <a:r>
              <a:rPr lang="en-CA" sz="2000" dirty="0"/>
              <a:t>of Croatian aristocracy.</a:t>
            </a:r>
            <a:endParaRPr lang="pl-PL" sz="2000" dirty="0"/>
          </a:p>
          <a:p>
            <a:pPr fontAlgn="base">
              <a:lnSpc>
                <a:spcPts val="27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  <a:tabLst>
                <a:tab pos="1795463" algn="l"/>
              </a:tabLst>
            </a:pPr>
            <a:r>
              <a:rPr lang="pl-PL" sz="2400" spc="-30" dirty="0"/>
              <a:t>1909 </a:t>
            </a:r>
            <a:r>
              <a:rPr lang="en-CA" sz="2400" spc="-30" dirty="0"/>
              <a:t>-</a:t>
            </a:r>
            <a:r>
              <a:rPr lang="pl-PL" sz="2400" spc="-30" dirty="0"/>
              <a:t> 1913 </a:t>
            </a:r>
            <a:r>
              <a:rPr lang="en-CA" sz="2400" spc="-30" dirty="0"/>
              <a:t> Studied history at the Jagiellonian University </a:t>
            </a:r>
            <a:r>
              <a:rPr lang="pl-PL" sz="2400" spc="-30" dirty="0"/>
              <a:t>(UJ)</a:t>
            </a:r>
            <a:r>
              <a:rPr lang="en-CA" sz="2400" spc="-30" dirty="0"/>
              <a:t> 	in Cracow</a:t>
            </a:r>
          </a:p>
          <a:p>
            <a:pPr fontAlgn="base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2400" spc="-30" dirty="0"/>
              <a:t>In 1913</a:t>
            </a:r>
            <a:r>
              <a:rPr lang="en-CA" sz="2400" spc="-30" dirty="0"/>
              <a:t> </a:t>
            </a:r>
            <a:r>
              <a:rPr lang="pl-PL" sz="2400" spc="-30" dirty="0"/>
              <a:t>Oskar Halecki </a:t>
            </a:r>
            <a:r>
              <a:rPr lang="en-US" sz="2400" spc="-30" dirty="0"/>
              <a:t>married</a:t>
            </a:r>
            <a:r>
              <a:rPr lang="pl-PL" sz="2400" spc="-30" dirty="0"/>
              <a:t> Helena n</a:t>
            </a:r>
            <a:r>
              <a:rPr lang="en-CA" sz="2400" spc="-30" dirty="0"/>
              <a:t>e</a:t>
            </a:r>
            <a:r>
              <a:rPr lang="pl-PL" sz="2400" spc="-30" dirty="0"/>
              <a:t>é</a:t>
            </a:r>
            <a:r>
              <a:rPr lang="en-CA" sz="2400" spc="-30" dirty="0"/>
              <a:t> </a:t>
            </a:r>
            <a:r>
              <a:rPr lang="en-CA" sz="2400" spc="-30" dirty="0" err="1"/>
              <a:t>Szar</a:t>
            </a:r>
            <a:r>
              <a:rPr lang="pl-PL" sz="2400" spc="-30" dirty="0" err="1"/>
              <a:t>łowski</a:t>
            </a:r>
            <a:endParaRPr lang="pl-PL" sz="2400" spc="-30" dirty="0"/>
          </a:p>
          <a:p>
            <a:pPr fontAlgn="base">
              <a:lnSpc>
                <a:spcPts val="28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2400" dirty="0"/>
              <a:t>1913 </a:t>
            </a:r>
            <a:r>
              <a:rPr lang="en-CA" sz="2400" dirty="0"/>
              <a:t>-</a:t>
            </a:r>
            <a:r>
              <a:rPr lang="pl-PL" sz="2400" dirty="0"/>
              <a:t> </a:t>
            </a:r>
            <a:r>
              <a:rPr lang="en-CA" sz="2400" dirty="0"/>
              <a:t>Defended Ph.D. in History</a:t>
            </a:r>
            <a:endParaRPr lang="en-US" sz="2400" dirty="0"/>
          </a:p>
          <a:p>
            <a:pPr marL="0" indent="0" fontAlgn="base">
              <a:lnSpc>
                <a:spcPts val="26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None/>
              <a:tabLst>
                <a:tab pos="396875" algn="l"/>
                <a:tab pos="1311275" algn="l"/>
              </a:tabLst>
            </a:pPr>
            <a:r>
              <a:rPr lang="en-US" sz="2600" i="1" dirty="0">
                <a:solidFill>
                  <a:srgbClr val="FF0000"/>
                </a:solidFill>
              </a:rPr>
              <a:t>		</a:t>
            </a:r>
            <a:r>
              <a:rPr lang="en-CA" sz="2000" i="1" dirty="0" err="1">
                <a:solidFill>
                  <a:srgbClr val="FF0000"/>
                </a:solidFill>
              </a:rPr>
              <a:t>Zgoda</a:t>
            </a:r>
            <a:r>
              <a:rPr lang="en-CA" sz="2000" i="1" dirty="0">
                <a:solidFill>
                  <a:srgbClr val="FF0000"/>
                </a:solidFill>
              </a:rPr>
              <a:t> </a:t>
            </a:r>
            <a:r>
              <a:rPr lang="en-CA" sz="2000" i="1" dirty="0" err="1">
                <a:solidFill>
                  <a:srgbClr val="FF0000"/>
                </a:solidFill>
              </a:rPr>
              <a:t>Sandomierska</a:t>
            </a:r>
            <a:r>
              <a:rPr lang="en-CA" sz="2000" i="1" dirty="0">
                <a:solidFill>
                  <a:srgbClr val="FF0000"/>
                </a:solidFill>
              </a:rPr>
              <a:t> 1570</a:t>
            </a:r>
          </a:p>
          <a:p>
            <a:pPr marL="0" indent="0" fontAlgn="base">
              <a:lnSpc>
                <a:spcPts val="26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100000"/>
              <a:buNone/>
              <a:tabLst>
                <a:tab pos="396875" algn="l"/>
                <a:tab pos="1311275" algn="l"/>
              </a:tabLst>
            </a:pPr>
            <a:r>
              <a:rPr lang="en-CA" sz="2000" i="1" dirty="0">
                <a:solidFill>
                  <a:srgbClr val="FF0000"/>
                </a:solidFill>
              </a:rPr>
              <a:t>		Settlement of </a:t>
            </a:r>
            <a:r>
              <a:rPr lang="en-CA" sz="2000" i="1" dirty="0" err="1">
                <a:solidFill>
                  <a:srgbClr val="FF0000"/>
                </a:solidFill>
              </a:rPr>
              <a:t>Sandomierz</a:t>
            </a:r>
            <a:r>
              <a:rPr lang="en-CA" sz="2000" i="1" dirty="0">
                <a:solidFill>
                  <a:srgbClr val="FF0000"/>
                </a:solidFill>
              </a:rPr>
              <a:t> 1570</a:t>
            </a:r>
            <a:endParaRPr lang="en-US" sz="2000" i="1" dirty="0">
              <a:solidFill>
                <a:srgbClr val="FF0000"/>
              </a:solidFill>
            </a:endParaRPr>
          </a:p>
          <a:p>
            <a:pPr marL="0" indent="0" fontAlgn="base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None/>
              <a:tabLst>
                <a:tab pos="396875" algn="l"/>
                <a:tab pos="1311275" algn="l"/>
              </a:tabLst>
            </a:pPr>
            <a:r>
              <a:rPr lang="en-US" sz="2000" i="1" dirty="0"/>
              <a:t>		</a:t>
            </a:r>
            <a:r>
              <a:rPr lang="en-CA" sz="2000" i="1" dirty="0"/>
              <a:t>Supervisor: </a:t>
            </a:r>
            <a:r>
              <a:rPr lang="pl-PL" sz="2000" i="1" dirty="0"/>
              <a:t>Prof. Stanisław Krzyżanowski</a:t>
            </a:r>
          </a:p>
          <a:p>
            <a:pPr fontAlgn="base">
              <a:lnSpc>
                <a:spcPts val="2800"/>
              </a:lnSpc>
              <a:spcBef>
                <a:spcPts val="0"/>
              </a:spcBef>
              <a:spcAft>
                <a:spcPts val="6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2400" dirty="0"/>
              <a:t>1914</a:t>
            </a:r>
            <a:r>
              <a:rPr lang="pl-PL" sz="2600" dirty="0"/>
              <a:t> </a:t>
            </a:r>
            <a:r>
              <a:rPr lang="en-CA" sz="2600" dirty="0"/>
              <a:t>-</a:t>
            </a:r>
            <a:r>
              <a:rPr lang="pl-PL" sz="2600" dirty="0"/>
              <a:t> </a:t>
            </a:r>
            <a:r>
              <a:rPr lang="pl-PL" sz="2400" dirty="0"/>
              <a:t>Studie</a:t>
            </a:r>
            <a:r>
              <a:rPr lang="en-CA" sz="2400" dirty="0"/>
              <a:t>d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University of </a:t>
            </a:r>
            <a:r>
              <a:rPr lang="pl-PL" sz="2400" dirty="0" err="1"/>
              <a:t>Vienna</a:t>
            </a:r>
            <a:endParaRPr lang="pl-PL" sz="2400" dirty="0"/>
          </a:p>
          <a:p>
            <a:pPr fontAlgn="base">
              <a:lnSpc>
                <a:spcPts val="30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100000"/>
              <a:buFont typeface="Wingdings" panose="05000000000000000000" pitchFamily="2" charset="2"/>
              <a:buChar char="§"/>
            </a:pPr>
            <a:r>
              <a:rPr lang="pl-PL" sz="2400" dirty="0"/>
              <a:t>1915</a:t>
            </a:r>
            <a:r>
              <a:rPr lang="pl-PL" sz="2600" dirty="0"/>
              <a:t> </a:t>
            </a:r>
            <a:r>
              <a:rPr lang="en-CA" sz="2600" dirty="0"/>
              <a:t>-</a:t>
            </a:r>
            <a:r>
              <a:rPr lang="pl-PL" sz="2600" dirty="0"/>
              <a:t> </a:t>
            </a:r>
            <a:r>
              <a:rPr lang="en-CA" sz="2600" dirty="0"/>
              <a:t>D.Sc. (</a:t>
            </a:r>
            <a:r>
              <a:rPr lang="pl-PL" sz="2400" dirty="0" err="1"/>
              <a:t>Habilitation</a:t>
            </a:r>
            <a:r>
              <a:rPr lang="en-CA" sz="2400" dirty="0"/>
              <a:t>)</a:t>
            </a:r>
            <a:r>
              <a:rPr lang="pl-PL" sz="2400" dirty="0"/>
              <a:t> </a:t>
            </a:r>
            <a:r>
              <a:rPr lang="pl-PL" sz="2400" dirty="0" err="1"/>
              <a:t>at</a:t>
            </a:r>
            <a:r>
              <a:rPr lang="pl-PL" sz="2400" dirty="0"/>
              <a:t> UJ</a:t>
            </a:r>
          </a:p>
          <a:p>
            <a:pPr marL="0" indent="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None/>
            </a:pPr>
            <a:endParaRPr lang="pl-PL" dirty="0"/>
          </a:p>
          <a:p>
            <a:pPr marL="0" indent="0"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None/>
            </a:pPr>
            <a:endParaRPr lang="pl-PL" dirty="0"/>
          </a:p>
          <a:p>
            <a:pPr fontAlgn="base"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Font typeface="Wingdings" panose="05000000000000000000" pitchFamily="2" charset="2"/>
              <a:buChar char="§"/>
            </a:pPr>
            <a:endParaRPr lang="pl-PL" dirty="0"/>
          </a:p>
          <a:p>
            <a:pPr marL="455612" indent="-342900">
              <a:spcBef>
                <a:spcPts val="0"/>
              </a:spcBef>
              <a:buSzPts val="2400"/>
              <a:buFont typeface="Wingdings" panose="05000000000000000000" pitchFamily="2" charset="2"/>
              <a:buChar char="§"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04838" indent="-342900">
              <a:spcBef>
                <a:spcPts val="400"/>
              </a:spcBef>
              <a:buSzPts val="2400"/>
              <a:buFont typeface="Wingdings" panose="05000000000000000000" pitchFamily="2" charset="2"/>
              <a:buChar char="§"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20713" lvl="1" indent="-528638">
              <a:spcBef>
                <a:spcPts val="325"/>
              </a:spcBef>
              <a:buSzPts val="2300"/>
              <a:buFont typeface="Wingdings" panose="05000000000000000000" pitchFamily="2" charset="2"/>
              <a:buChar char="§"/>
            </a:pPr>
            <a:endParaRPr lang="pl-PL" dirty="0"/>
          </a:p>
          <a:p>
            <a:pPr marL="392114" lvl="1" indent="0">
              <a:spcBef>
                <a:spcPts val="325"/>
              </a:spcBef>
              <a:buSzPts val="2300"/>
              <a:buNone/>
            </a:pPr>
            <a:r>
              <a:rPr lang="pl-PL" dirty="0"/>
              <a:t>	</a:t>
            </a:r>
          </a:p>
        </p:txBody>
      </p:sp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DCAF8F93-160D-4F19-84DA-45EC4BAC0ED7}"/>
              </a:ext>
            </a:extLst>
          </p:cNvPr>
          <p:cNvSpPr txBox="1">
            <a:spLocks/>
          </p:cNvSpPr>
          <p:nvPr/>
        </p:nvSpPr>
        <p:spPr>
          <a:xfrm>
            <a:off x="186368" y="339169"/>
            <a:ext cx="11617545" cy="84247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pl-PL" sz="3600" spc="-150" dirty="0" err="1">
                <a:solidFill>
                  <a:srgbClr val="C00000"/>
                </a:solidFill>
              </a:rPr>
              <a:t>Professor</a:t>
            </a:r>
            <a:r>
              <a:rPr lang="pl-PL" sz="3600" spc="-150" dirty="0">
                <a:solidFill>
                  <a:srgbClr val="C00000"/>
                </a:solidFill>
              </a:rPr>
              <a:t> Oskar Halecki vel Chalecki – </a:t>
            </a:r>
            <a:r>
              <a:rPr lang="pl-PL" sz="3600" spc="-150" dirty="0" err="1">
                <a:solidFill>
                  <a:srgbClr val="C00000"/>
                </a:solidFill>
              </a:rPr>
              <a:t>early</a:t>
            </a:r>
            <a:r>
              <a:rPr lang="pl-PL" sz="3600" spc="-150" dirty="0">
                <a:solidFill>
                  <a:srgbClr val="C00000"/>
                </a:solidFill>
              </a:rPr>
              <a:t> </a:t>
            </a:r>
            <a:r>
              <a:rPr lang="pl-PL" sz="3600" spc="-150" dirty="0" err="1">
                <a:solidFill>
                  <a:srgbClr val="C00000"/>
                </a:solidFill>
              </a:rPr>
              <a:t>years</a:t>
            </a:r>
            <a:endParaRPr lang="pl-PL" sz="3600" spc="-150" dirty="0">
              <a:solidFill>
                <a:srgbClr val="C00000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BF8E77A-3B00-4C21-9602-34525B6527C1}"/>
              </a:ext>
            </a:extLst>
          </p:cNvPr>
          <p:cNvSpPr txBox="1"/>
          <p:nvPr/>
        </p:nvSpPr>
        <p:spPr>
          <a:xfrm>
            <a:off x="160867" y="5797229"/>
            <a:ext cx="3694109" cy="8258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en-CA" sz="1600" dirty="0"/>
              <a:t>Oskar Jr. &amp; Helena </a:t>
            </a:r>
            <a:r>
              <a:rPr lang="en-CA" sz="1600" dirty="0" err="1"/>
              <a:t>neé</a:t>
            </a:r>
            <a:r>
              <a:rPr lang="en-CA" sz="1600" dirty="0"/>
              <a:t> </a:t>
            </a:r>
            <a:r>
              <a:rPr lang="en-CA" sz="1600" dirty="0" err="1"/>
              <a:t>Szar</a:t>
            </a:r>
            <a:r>
              <a:rPr lang="pl-PL" sz="1600" dirty="0" err="1"/>
              <a:t>łowski</a:t>
            </a:r>
            <a:r>
              <a:rPr lang="pl-PL" sz="1600" dirty="0"/>
              <a:t> </a:t>
            </a:r>
          </a:p>
          <a:p>
            <a:pPr algn="ctr">
              <a:spcAft>
                <a:spcPts val="100"/>
              </a:spcAft>
            </a:pPr>
            <a:r>
              <a:rPr lang="pl-PL" sz="1600" dirty="0"/>
              <a:t>Halecki vel Chalecki </a:t>
            </a:r>
            <a:r>
              <a:rPr lang="pl-PL" sz="1600" dirty="0" err="1"/>
              <a:t>before</a:t>
            </a:r>
            <a:r>
              <a:rPr lang="pl-PL" sz="1600" dirty="0"/>
              <a:t> </a:t>
            </a:r>
            <a:r>
              <a:rPr lang="en-CA" sz="1600" dirty="0"/>
              <a:t>before WWI</a:t>
            </a:r>
            <a:endParaRPr lang="pl-PL" sz="1600" dirty="0"/>
          </a:p>
          <a:p>
            <a:pPr algn="ctr">
              <a:spcAft>
                <a:spcPts val="100"/>
              </a:spcAft>
            </a:pPr>
            <a:r>
              <a:rPr lang="pl-PL" sz="1200" dirty="0"/>
              <a:t>(</a:t>
            </a:r>
            <a:r>
              <a:rPr lang="pl-PL" sz="1200" dirty="0" err="1"/>
              <a:t>Phot</a:t>
            </a:r>
            <a:r>
              <a:rPr lang="pl-PL" sz="1200" dirty="0"/>
              <a:t>. </a:t>
            </a:r>
            <a:r>
              <a:rPr lang="pl-PL" sz="1200" dirty="0" err="1"/>
              <a:t>Private</a:t>
            </a:r>
            <a:r>
              <a:rPr lang="pl-PL" sz="1200" dirty="0"/>
              <a:t> </a:t>
            </a:r>
            <a:r>
              <a:rPr lang="pl-PL" sz="1200" dirty="0" err="1"/>
              <a:t>collection</a:t>
            </a:r>
            <a:r>
              <a:rPr lang="pl-PL" sz="1200" dirty="0"/>
              <a:t> of Prof. T Gromada)</a:t>
            </a:r>
            <a:endParaRPr lang="en-CA" sz="1200" i="1" dirty="0"/>
          </a:p>
        </p:txBody>
      </p:sp>
      <p:pic>
        <p:nvPicPr>
          <p:cNvPr id="6" name="Picture 3">
            <a:extLst>
              <a:ext uri="{FF2B5EF4-FFF2-40B4-BE49-F238E27FC236}">
                <a16:creationId xmlns:a16="http://schemas.microsoft.com/office/drawing/2014/main" id="{CE311532-CC07-443F-BF47-CC4BB36457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204509" y="3659255"/>
            <a:ext cx="85344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FF50C926-8A6D-4252-AC6F-609C7915ACC3}"/>
              </a:ext>
            </a:extLst>
          </p:cNvPr>
          <p:cNvSpPr txBox="1"/>
          <p:nvPr/>
        </p:nvSpPr>
        <p:spPr>
          <a:xfrm>
            <a:off x="9471581" y="4736646"/>
            <a:ext cx="23345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600" dirty="0"/>
              <a:t>Chalecki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D73F74A8-5628-4940-9CAF-C02762B097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471581" y="6086983"/>
            <a:ext cx="2334536" cy="320318"/>
          </a:xfrm>
        </p:spPr>
        <p:txBody>
          <a:bodyPr/>
          <a:lstStyle/>
          <a:p>
            <a:pPr algn="ctr"/>
            <a:r>
              <a:rPr lang="pl-PL" sz="1600" dirty="0">
                <a:solidFill>
                  <a:schemeClr val="tx1"/>
                </a:solidFill>
              </a:rPr>
              <a:t>Sulima</a:t>
            </a:r>
            <a:endParaRPr lang="en-US" sz="1600" dirty="0">
              <a:solidFill>
                <a:schemeClr val="tx1"/>
              </a:solidFill>
            </a:endParaRPr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81BF4F87-EEB0-BA6B-4BAB-A3541CAE93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8000" contrast="8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1225310"/>
            <a:ext cx="3021397" cy="452825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9" descr="Obraz zawierający Grafika, herb, clipart, sztuka&#10;&#10;Description automatically generated">
            <a:extLst>
              <a:ext uri="{FF2B5EF4-FFF2-40B4-BE49-F238E27FC236}">
                <a16:creationId xmlns:a16="http://schemas.microsoft.com/office/drawing/2014/main" id="{48F19D93-3753-D923-FFC5-16644734E8F8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219749" y="5004093"/>
            <a:ext cx="838200" cy="1135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5369149"/>
      </p:ext>
    </p:extLst>
  </p:cSld>
  <p:clrMapOvr>
    <a:masterClrMapping/>
  </p:clrMapOvr>
  <p:transition spd="slow"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3DC56177-454F-4B46-9C6E-7F0B20090C07}"/>
              </a:ext>
            </a:extLst>
          </p:cNvPr>
          <p:cNvSpPr txBox="1">
            <a:spLocks/>
          </p:cNvSpPr>
          <p:nvPr/>
        </p:nvSpPr>
        <p:spPr>
          <a:xfrm>
            <a:off x="662941" y="1352132"/>
            <a:ext cx="10942317" cy="5165124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226800" rIns="91425" bIns="468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base">
              <a:lnSpc>
                <a:spcPts val="2900"/>
              </a:lnSpc>
              <a:spcBef>
                <a:spcPts val="0"/>
              </a:spcBef>
              <a:spcAft>
                <a:spcPts val="900"/>
              </a:spcAft>
              <a:buClr>
                <a:schemeClr val="accent1">
                  <a:lumMod val="75000"/>
                </a:schemeClr>
              </a:buClr>
              <a:buSzPct val="96000"/>
              <a:buNone/>
              <a:tabLst>
                <a:tab pos="344488" algn="l"/>
              </a:tabLst>
            </a:pPr>
            <a:r>
              <a:rPr lang="en-CA" dirty="0"/>
              <a:t>Publication of three monumental monographs in 1915:</a:t>
            </a:r>
            <a:endParaRPr lang="pl-PL" dirty="0"/>
          </a:p>
          <a:p>
            <a:pPr marL="447675" indent="-176213" fontAlgn="base">
              <a:lnSpc>
                <a:spcPts val="2900"/>
              </a:lnSpc>
              <a:spcBef>
                <a:spcPts val="0"/>
              </a:spcBef>
              <a:buClr>
                <a:srgbClr val="000099"/>
              </a:buClr>
              <a:buSzPct val="96000"/>
              <a:buFont typeface="Wingdings" panose="05000000000000000000" pitchFamily="2" charset="2"/>
              <a:buChar char="§"/>
              <a:tabLst>
                <a:tab pos="7488238" algn="l"/>
              </a:tabLst>
            </a:pPr>
            <a:r>
              <a:rPr lang="pl-PL" sz="2000" i="1" dirty="0">
                <a:solidFill>
                  <a:srgbClr val="FF0000"/>
                </a:solidFill>
              </a:rPr>
              <a:t>Ostatnie lata Świdrygiełły i sprawa wołyńska za Kazimierza</a:t>
            </a:r>
            <a:r>
              <a:rPr lang="en-US" sz="2000" i="1" dirty="0">
                <a:solidFill>
                  <a:srgbClr val="FF0000"/>
                </a:solidFill>
              </a:rPr>
              <a:t> </a:t>
            </a:r>
            <a:r>
              <a:rPr lang="pl-PL" sz="2000" i="1" dirty="0">
                <a:solidFill>
                  <a:srgbClr val="FF0000"/>
                </a:solidFill>
              </a:rPr>
              <a:t>Jagiellończyka</a:t>
            </a:r>
            <a:endParaRPr lang="en-CA" sz="2000" i="1" dirty="0">
              <a:solidFill>
                <a:srgbClr val="FF0000"/>
              </a:solidFill>
            </a:endParaRPr>
          </a:p>
          <a:p>
            <a:pPr marL="447675" indent="-176213" fontAlgn="base">
              <a:lnSpc>
                <a:spcPts val="2900"/>
              </a:lnSpc>
              <a:spcBef>
                <a:spcPts val="0"/>
              </a:spcBef>
              <a:buClr>
                <a:srgbClr val="000099"/>
              </a:buClr>
              <a:buSzPct val="96000"/>
              <a:buNone/>
              <a:tabLst>
                <a:tab pos="7488238" algn="l"/>
              </a:tabLst>
            </a:pPr>
            <a:r>
              <a:rPr lang="en-US" sz="2400" dirty="0"/>
              <a:t>   The </a:t>
            </a:r>
            <a:r>
              <a:rPr lang="pl-PL" sz="2400" dirty="0"/>
              <a:t>L</a:t>
            </a:r>
            <a:r>
              <a:rPr lang="en-US" sz="2400" dirty="0" err="1"/>
              <a:t>ast</a:t>
            </a:r>
            <a:r>
              <a:rPr lang="en-US" sz="2400" dirty="0"/>
              <a:t> </a:t>
            </a:r>
            <a:r>
              <a:rPr lang="pl-PL" sz="2400" dirty="0"/>
              <a:t>Y</a:t>
            </a:r>
            <a:r>
              <a:rPr lang="en-US" sz="2400" dirty="0"/>
              <a:t>ears of </a:t>
            </a:r>
            <a:r>
              <a:rPr lang="pl-PL" sz="2400" dirty="0"/>
              <a:t>Świdrygiełło and the </a:t>
            </a:r>
            <a:r>
              <a:rPr lang="pl-PL" sz="2400" dirty="0" err="1"/>
              <a:t>Volhynian</a:t>
            </a:r>
            <a:r>
              <a:rPr lang="pl-PL" sz="2400" dirty="0"/>
              <a:t> Case</a:t>
            </a:r>
            <a:endParaRPr lang="en-US" sz="2400" dirty="0"/>
          </a:p>
          <a:p>
            <a:pPr marL="447675" indent="-176213" fontAlgn="base">
              <a:lnSpc>
                <a:spcPts val="29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96000"/>
              <a:buNone/>
              <a:tabLst>
                <a:tab pos="7488238" algn="l"/>
              </a:tabLst>
            </a:pPr>
            <a:r>
              <a:rPr lang="en-US" sz="2400" dirty="0"/>
              <a:t>   </a:t>
            </a:r>
            <a:r>
              <a:rPr lang="pl-PL" sz="2000" dirty="0"/>
              <a:t>Cracow 1915</a:t>
            </a:r>
            <a:r>
              <a:rPr lang="en-CA" sz="2000" dirty="0"/>
              <a:t>, </a:t>
            </a:r>
            <a:r>
              <a:rPr lang="pl-PL" sz="2000" dirty="0"/>
              <a:t>315</a:t>
            </a:r>
            <a:r>
              <a:rPr lang="en-CA" sz="2000" dirty="0"/>
              <a:t> pages </a:t>
            </a:r>
            <a:endParaRPr lang="pl-PL" sz="2000" dirty="0"/>
          </a:p>
          <a:p>
            <a:pPr marL="447675" indent="-176213" fontAlgn="base">
              <a:lnSpc>
                <a:spcPts val="2900"/>
              </a:lnSpc>
              <a:spcBef>
                <a:spcPts val="0"/>
              </a:spcBef>
              <a:buClr>
                <a:srgbClr val="000099"/>
              </a:buClr>
              <a:buSzPct val="96000"/>
              <a:buFont typeface="Wingdings" panose="05000000000000000000" pitchFamily="2" charset="2"/>
              <a:buChar char="§"/>
              <a:tabLst>
                <a:tab pos="7488238" algn="l"/>
              </a:tabLst>
            </a:pPr>
            <a:r>
              <a:rPr lang="pl-PL" sz="2000" i="1" dirty="0">
                <a:solidFill>
                  <a:srgbClr val="FF0000"/>
                </a:solidFill>
              </a:rPr>
              <a:t>Przyłączenie Podlasia, Wołynia i Kijowszczyzny do Korony w 1569 </a:t>
            </a:r>
            <a:endParaRPr lang="en-US" sz="2000" i="1" dirty="0">
              <a:solidFill>
                <a:srgbClr val="FF0000"/>
              </a:solidFill>
            </a:endParaRPr>
          </a:p>
          <a:p>
            <a:pPr marL="447675" indent="-176213" fontAlgn="base">
              <a:lnSpc>
                <a:spcPts val="2900"/>
              </a:lnSpc>
              <a:spcBef>
                <a:spcPts val="0"/>
              </a:spcBef>
              <a:buClr>
                <a:srgbClr val="000099"/>
              </a:buClr>
              <a:buSzPct val="96000"/>
              <a:buNone/>
              <a:tabLst>
                <a:tab pos="717550" algn="l"/>
                <a:tab pos="7488238" algn="l"/>
              </a:tabLst>
            </a:pPr>
            <a:r>
              <a:rPr lang="en-US" sz="2300" i="1" dirty="0">
                <a:solidFill>
                  <a:srgbClr val="FF0000"/>
                </a:solidFill>
              </a:rPr>
              <a:t>	</a:t>
            </a:r>
            <a:r>
              <a:rPr lang="pl-PL" sz="2400" dirty="0"/>
              <a:t>Annexion of Podlasie, Volhynia and Kiev Region to the Polish Crown in 1569</a:t>
            </a:r>
          </a:p>
          <a:p>
            <a:pPr marL="447675" indent="-176213" fontAlgn="base">
              <a:lnSpc>
                <a:spcPts val="2900"/>
              </a:lnSpc>
              <a:spcBef>
                <a:spcPts val="0"/>
              </a:spcBef>
              <a:spcAft>
                <a:spcPts val="600"/>
              </a:spcAft>
              <a:buClr>
                <a:srgbClr val="000099"/>
              </a:buClr>
              <a:buSzPct val="96000"/>
              <a:buNone/>
              <a:tabLst>
                <a:tab pos="717550" algn="l"/>
                <a:tab pos="7488238" algn="l"/>
              </a:tabLst>
            </a:pPr>
            <a:r>
              <a:rPr lang="en-CA" sz="2000" dirty="0"/>
              <a:t>	</a:t>
            </a:r>
            <a:r>
              <a:rPr lang="pl-PL" sz="2000" dirty="0"/>
              <a:t>Cracow 1915, 245</a:t>
            </a:r>
            <a:r>
              <a:rPr lang="en-CA" sz="2000" dirty="0"/>
              <a:t> pages</a:t>
            </a:r>
            <a:endParaRPr lang="pl-PL" sz="2000" dirty="0"/>
          </a:p>
          <a:p>
            <a:pPr marL="447675" indent="-176213" fontAlgn="base">
              <a:lnSpc>
                <a:spcPts val="2900"/>
              </a:lnSpc>
              <a:spcBef>
                <a:spcPts val="0"/>
              </a:spcBef>
              <a:buClr>
                <a:srgbClr val="000099"/>
              </a:buClr>
              <a:buSzPct val="96000"/>
              <a:buFont typeface="Wingdings" panose="05000000000000000000" pitchFamily="2" charset="2"/>
              <a:buChar char="§"/>
              <a:tabLst>
                <a:tab pos="7488238" algn="l"/>
              </a:tabLst>
            </a:pPr>
            <a:r>
              <a:rPr lang="pl-PL" sz="2000" i="1" spc="-30" dirty="0">
                <a:solidFill>
                  <a:srgbClr val="FF0000"/>
                </a:solidFill>
              </a:rPr>
              <a:t>Zgoda Sandomierska 1570 r. Jej geneza i znaczenie w dziejach reformacji polskiej za Zygmunta Augusta</a:t>
            </a:r>
            <a:endParaRPr lang="en-CA" sz="2000" i="1" spc="-30" dirty="0">
              <a:solidFill>
                <a:srgbClr val="FF0000"/>
              </a:solidFill>
            </a:endParaRPr>
          </a:p>
          <a:p>
            <a:pPr marL="447675" indent="-176213" fontAlgn="base">
              <a:lnSpc>
                <a:spcPts val="2900"/>
              </a:lnSpc>
              <a:spcBef>
                <a:spcPts val="0"/>
              </a:spcBef>
              <a:buClr>
                <a:srgbClr val="000099"/>
              </a:buClr>
              <a:buSzPct val="96000"/>
              <a:buNone/>
              <a:tabLst>
                <a:tab pos="717550" algn="l"/>
                <a:tab pos="7488238" algn="l"/>
              </a:tabLst>
            </a:pPr>
            <a:r>
              <a:rPr lang="en-CA" sz="2300" i="1" dirty="0">
                <a:solidFill>
                  <a:srgbClr val="FF0000"/>
                </a:solidFill>
              </a:rPr>
              <a:t>	</a:t>
            </a:r>
            <a:r>
              <a:rPr lang="pl-PL" sz="2400" dirty="0"/>
              <a:t>The Settlement in Sandomierz in 1570. Its Origin in the Times of Polish </a:t>
            </a:r>
            <a:r>
              <a:rPr lang="en-CA" sz="2400" dirty="0"/>
              <a:t>R</a:t>
            </a:r>
            <a:r>
              <a:rPr lang="pl-PL" sz="2400" dirty="0" err="1"/>
              <a:t>eformation</a:t>
            </a:r>
            <a:r>
              <a:rPr lang="pl-PL" sz="2400" dirty="0"/>
              <a:t> </a:t>
            </a:r>
            <a:r>
              <a:rPr lang="pl-PL" sz="2400" dirty="0" err="1"/>
              <a:t>during</a:t>
            </a:r>
            <a:r>
              <a:rPr lang="pl-PL" sz="2400" dirty="0"/>
              <a:t> the Reign of </a:t>
            </a:r>
            <a:r>
              <a:rPr lang="en-CA" sz="2400" dirty="0"/>
              <a:t>King Sigismund August </a:t>
            </a:r>
          </a:p>
          <a:p>
            <a:pPr marL="447675" indent="-176213" fontAlgn="base">
              <a:lnSpc>
                <a:spcPts val="2900"/>
              </a:lnSpc>
              <a:spcBef>
                <a:spcPts val="0"/>
              </a:spcBef>
              <a:buClr>
                <a:schemeClr val="tx1"/>
              </a:buClr>
              <a:buSzPct val="96000"/>
              <a:buNone/>
              <a:tabLst>
                <a:tab pos="7488238" algn="l"/>
              </a:tabLst>
            </a:pPr>
            <a:r>
              <a:rPr lang="en-CA" sz="2400" i="1" dirty="0"/>
              <a:t>  	</a:t>
            </a:r>
            <a:r>
              <a:rPr lang="en-CA" sz="2000" dirty="0"/>
              <a:t>Warsaw 1915, 422 pages</a:t>
            </a:r>
            <a:endParaRPr lang="pl-PL" sz="2000" i="1" dirty="0">
              <a:solidFill>
                <a:srgbClr val="FF0000"/>
              </a:solidFill>
            </a:endParaRPr>
          </a:p>
          <a:p>
            <a:pPr marL="344487" indent="0" fontAlgn="base">
              <a:lnSpc>
                <a:spcPts val="2900"/>
              </a:lnSpc>
              <a:spcBef>
                <a:spcPts val="0"/>
              </a:spcBef>
              <a:spcAft>
                <a:spcPts val="2400"/>
              </a:spcAft>
              <a:buClr>
                <a:schemeClr val="tx1"/>
              </a:buClr>
              <a:buSzPct val="96000"/>
              <a:buNone/>
              <a:tabLst>
                <a:tab pos="7488238" algn="l"/>
              </a:tabLst>
            </a:pPr>
            <a:endParaRPr lang="pl-PL" sz="2400" i="1" dirty="0"/>
          </a:p>
          <a:p>
            <a:pPr marL="112712" indent="0"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65125" indent="-103187">
              <a:spcBef>
                <a:spcPts val="40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20713" lvl="1" indent="-528638">
              <a:spcBef>
                <a:spcPts val="325"/>
              </a:spcBef>
              <a:buSzPts val="2300"/>
              <a:buFont typeface="Arial"/>
              <a:buNone/>
            </a:pPr>
            <a:endParaRPr lang="pl-PL" dirty="0"/>
          </a:p>
          <a:p>
            <a:pPr marL="620713" lvl="1" indent="-228599">
              <a:spcBef>
                <a:spcPts val="325"/>
              </a:spcBef>
              <a:buSzPts val="2300"/>
              <a:buFont typeface="Verdana"/>
              <a:buNone/>
            </a:pPr>
            <a:r>
              <a:rPr lang="pl-PL" dirty="0"/>
              <a:t>	</a:t>
            </a:r>
          </a:p>
        </p:txBody>
      </p:sp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DCAF8F93-160D-4F19-84DA-45EC4BAC0ED7}"/>
              </a:ext>
            </a:extLst>
          </p:cNvPr>
          <p:cNvSpPr txBox="1">
            <a:spLocks/>
          </p:cNvSpPr>
          <p:nvPr/>
        </p:nvSpPr>
        <p:spPr>
          <a:xfrm>
            <a:off x="83388" y="439214"/>
            <a:ext cx="12025223" cy="9874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CA" sz="4800" dirty="0">
                <a:solidFill>
                  <a:srgbClr val="C00000"/>
                </a:solidFill>
              </a:rPr>
              <a:t>Early Achievements</a:t>
            </a:r>
            <a:endParaRPr lang="pl-PL" sz="48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92B8B1-A3F2-47BB-9C6C-75E2BB96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200810"/>
      </p:ext>
    </p:extLst>
  </p:cSld>
  <p:clrMapOvr>
    <a:masterClrMapping/>
  </p:clrMapOvr>
  <p:transition spd="slow">
    <p:push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6;p3">
            <a:extLst>
              <a:ext uri="{FF2B5EF4-FFF2-40B4-BE49-F238E27FC236}">
                <a16:creationId xmlns:a16="http://schemas.microsoft.com/office/drawing/2014/main" id="{3DC56177-454F-4B46-9C6E-7F0B20090C07}"/>
              </a:ext>
            </a:extLst>
          </p:cNvPr>
          <p:cNvSpPr txBox="1">
            <a:spLocks/>
          </p:cNvSpPr>
          <p:nvPr/>
        </p:nvSpPr>
        <p:spPr>
          <a:xfrm>
            <a:off x="708898" y="1841712"/>
            <a:ext cx="6857093" cy="4818803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226800" rIns="91425" bIns="46800" rtlCol="0" anchor="t" anchorCtr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66700" lvl="1" indent="-266700" fontAlgn="base">
              <a:lnSpc>
                <a:spcPts val="2900"/>
              </a:lnSpc>
              <a:spcBef>
                <a:spcPts val="0"/>
              </a:spcBef>
              <a:spcAft>
                <a:spcPts val="1800"/>
              </a:spcAft>
              <a:buClr>
                <a:schemeClr val="accent1">
                  <a:lumMod val="75000"/>
                </a:schemeClr>
              </a:buClr>
              <a:buSzPct val="96000"/>
              <a:buNone/>
              <a:tabLst>
                <a:tab pos="266700" algn="l"/>
                <a:tab pos="690563" algn="l"/>
                <a:tab pos="7488238" algn="l"/>
              </a:tabLst>
            </a:pPr>
            <a:r>
              <a:rPr lang="en-CA" sz="3200" dirty="0"/>
              <a:t>   </a:t>
            </a:r>
            <a:r>
              <a:rPr lang="en-CA" sz="2800" dirty="0"/>
              <a:t>Monumental work published in 1919-1920 in two volumes:</a:t>
            </a:r>
          </a:p>
          <a:p>
            <a:pPr marL="344488" indent="0" algn="just" fontAlgn="base">
              <a:lnSpc>
                <a:spcPts val="2900"/>
              </a:lnSpc>
              <a:spcBef>
                <a:spcPts val="0"/>
              </a:spcBef>
              <a:buClr>
                <a:schemeClr val="tx1"/>
              </a:buClr>
              <a:buSzPct val="96000"/>
              <a:buNone/>
              <a:tabLst>
                <a:tab pos="7488238" algn="l"/>
              </a:tabLst>
            </a:pPr>
            <a:r>
              <a:rPr lang="pl-PL" i="1" dirty="0">
                <a:solidFill>
                  <a:srgbClr val="FF0000"/>
                </a:solidFill>
              </a:rPr>
              <a:t>Dzieje Unii Jagiellońskiej</a:t>
            </a:r>
            <a:r>
              <a:rPr lang="en-CA" i="1" dirty="0">
                <a:solidFill>
                  <a:srgbClr val="FF0000"/>
                </a:solidFill>
              </a:rPr>
              <a:t>:</a:t>
            </a:r>
            <a:endParaRPr lang="en-CA" dirty="0"/>
          </a:p>
          <a:p>
            <a:pPr marL="344488" indent="0" algn="just" fontAlgn="base">
              <a:lnSpc>
                <a:spcPts val="2900"/>
              </a:lnSpc>
              <a:spcBef>
                <a:spcPts val="0"/>
              </a:spcBef>
              <a:buClr>
                <a:schemeClr val="tx1"/>
              </a:buClr>
              <a:buSzPct val="96000"/>
              <a:buNone/>
              <a:tabLst>
                <a:tab pos="7488238" algn="l"/>
              </a:tabLst>
            </a:pPr>
            <a:r>
              <a:rPr lang="en-CA" sz="2600" i="1" dirty="0"/>
              <a:t>History of the Jagiellonian Union:</a:t>
            </a:r>
          </a:p>
          <a:p>
            <a:pPr marL="344488" indent="0" algn="just" fontAlgn="base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SzPct val="96000"/>
              <a:buNone/>
              <a:tabLst>
                <a:tab pos="7488238" algn="l"/>
              </a:tabLst>
            </a:pPr>
            <a:endParaRPr lang="en-CA" i="1" dirty="0"/>
          </a:p>
          <a:p>
            <a:pPr marL="344488" indent="0" algn="just" fontAlgn="base">
              <a:lnSpc>
                <a:spcPts val="2900"/>
              </a:lnSpc>
              <a:spcBef>
                <a:spcPts val="0"/>
              </a:spcBef>
              <a:buClr>
                <a:schemeClr val="tx1"/>
              </a:buClr>
              <a:buSzPct val="96000"/>
              <a:buNone/>
              <a:tabLst>
                <a:tab pos="7488238" algn="l"/>
              </a:tabLst>
            </a:pPr>
            <a:r>
              <a:rPr lang="en-CA" i="1" dirty="0">
                <a:solidFill>
                  <a:srgbClr val="FF0000"/>
                </a:solidFill>
              </a:rPr>
              <a:t>W </a:t>
            </a:r>
            <a:r>
              <a:rPr lang="en-CA" i="1" dirty="0" err="1">
                <a:solidFill>
                  <a:srgbClr val="FF0000"/>
                </a:solidFill>
              </a:rPr>
              <a:t>wie</a:t>
            </a:r>
            <a:r>
              <a:rPr lang="pl-PL" i="1" dirty="0" err="1">
                <a:solidFill>
                  <a:srgbClr val="FF0000"/>
                </a:solidFill>
              </a:rPr>
              <a:t>kach</a:t>
            </a:r>
            <a:r>
              <a:rPr lang="pl-PL" i="1" dirty="0">
                <a:solidFill>
                  <a:srgbClr val="FF0000"/>
                </a:solidFill>
              </a:rPr>
              <a:t> średnich</a:t>
            </a:r>
            <a:r>
              <a:rPr lang="en-CA" i="1" dirty="0">
                <a:solidFill>
                  <a:srgbClr val="FF0000"/>
                </a:solidFill>
              </a:rPr>
              <a:t>, t. 1</a:t>
            </a:r>
            <a:endParaRPr lang="en-CA" i="1" dirty="0"/>
          </a:p>
          <a:p>
            <a:pPr marL="344488" indent="0" fontAlgn="base">
              <a:lnSpc>
                <a:spcPts val="2900"/>
              </a:lnSpc>
              <a:spcBef>
                <a:spcPts val="0"/>
              </a:spcBef>
              <a:spcAft>
                <a:spcPts val="600"/>
              </a:spcAft>
              <a:buClr>
                <a:schemeClr val="tx1"/>
              </a:buClr>
              <a:buSzPct val="96000"/>
              <a:buNone/>
              <a:tabLst>
                <a:tab pos="7488238" algn="l"/>
              </a:tabLst>
            </a:pPr>
            <a:r>
              <a:rPr lang="en-CA" sz="2600" i="1" dirty="0"/>
              <a:t>In the Middle Ages, Cracow 1919, pp. 482</a:t>
            </a:r>
          </a:p>
          <a:p>
            <a:pPr marL="344488" indent="0" algn="just" fontAlgn="base">
              <a:lnSpc>
                <a:spcPts val="2000"/>
              </a:lnSpc>
              <a:spcBef>
                <a:spcPts val="0"/>
              </a:spcBef>
              <a:buClr>
                <a:schemeClr val="tx1"/>
              </a:buClr>
              <a:buSzPct val="96000"/>
              <a:buNone/>
              <a:tabLst>
                <a:tab pos="7488238" algn="l"/>
              </a:tabLst>
            </a:pPr>
            <a:r>
              <a:rPr lang="en-US" i="1" dirty="0"/>
              <a:t>	</a:t>
            </a:r>
            <a:endParaRPr lang="pl-PL" dirty="0"/>
          </a:p>
          <a:p>
            <a:pPr marL="0" indent="0" algn="just" fontAlgn="base">
              <a:lnSpc>
                <a:spcPts val="2900"/>
              </a:lnSpc>
              <a:spcBef>
                <a:spcPts val="0"/>
              </a:spcBef>
              <a:buClr>
                <a:schemeClr val="accent1">
                  <a:lumMod val="75000"/>
                </a:schemeClr>
              </a:buClr>
              <a:buSzPct val="96000"/>
              <a:buNone/>
              <a:tabLst>
                <a:tab pos="457200" algn="l"/>
                <a:tab pos="690563" algn="l"/>
                <a:tab pos="4002088" algn="l"/>
                <a:tab pos="7488238" algn="l"/>
              </a:tabLst>
            </a:pPr>
            <a:r>
              <a:rPr lang="en-US" i="1" dirty="0">
                <a:solidFill>
                  <a:srgbClr val="FF0000"/>
                </a:solidFill>
              </a:rPr>
              <a:t>    </a:t>
            </a:r>
            <a:r>
              <a:rPr lang="pl-PL" i="1" dirty="0">
                <a:solidFill>
                  <a:srgbClr val="FF0000"/>
                </a:solidFill>
              </a:rPr>
              <a:t>W XVI wieku</a:t>
            </a:r>
            <a:r>
              <a:rPr lang="en-CA" i="1" dirty="0">
                <a:solidFill>
                  <a:srgbClr val="FF0000"/>
                </a:solidFill>
              </a:rPr>
              <a:t>, t. 2</a:t>
            </a:r>
          </a:p>
          <a:p>
            <a:pPr marL="0" indent="0" fontAlgn="base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None/>
              <a:tabLst>
                <a:tab pos="457200" algn="l"/>
                <a:tab pos="690563" algn="l"/>
                <a:tab pos="4002088" algn="l"/>
                <a:tab pos="7488238" algn="l"/>
              </a:tabLst>
            </a:pPr>
            <a:r>
              <a:rPr lang="en-CA" i="1" dirty="0">
                <a:solidFill>
                  <a:srgbClr val="FF0000"/>
                </a:solidFill>
              </a:rPr>
              <a:t>    </a:t>
            </a:r>
            <a:r>
              <a:rPr lang="en-US" sz="2600" i="1" dirty="0"/>
              <a:t>In the 16</a:t>
            </a:r>
            <a:r>
              <a:rPr lang="en-US" sz="2600" i="1" baseline="30000" dirty="0"/>
              <a:t>th</a:t>
            </a:r>
            <a:r>
              <a:rPr lang="en-US" sz="2600" i="1" dirty="0"/>
              <a:t> Century, Cracow 1920, pp. 385</a:t>
            </a:r>
            <a:r>
              <a:rPr lang="pl-PL" sz="2600" dirty="0"/>
              <a:t> </a:t>
            </a:r>
            <a:r>
              <a:rPr lang="en-US" sz="2600" dirty="0"/>
              <a:t>	</a:t>
            </a:r>
          </a:p>
          <a:p>
            <a:pPr marL="0" indent="0" fontAlgn="base">
              <a:lnSpc>
                <a:spcPts val="2900"/>
              </a:lnSpc>
              <a:spcBef>
                <a:spcPts val="0"/>
              </a:spcBef>
              <a:spcAft>
                <a:spcPts val="1200"/>
              </a:spcAft>
              <a:buClr>
                <a:schemeClr val="accent1">
                  <a:lumMod val="75000"/>
                </a:schemeClr>
              </a:buClr>
              <a:buSzPct val="96000"/>
              <a:buNone/>
              <a:tabLst>
                <a:tab pos="457200" algn="l"/>
                <a:tab pos="690563" algn="l"/>
                <a:tab pos="4002088" algn="l"/>
                <a:tab pos="7488238" algn="l"/>
              </a:tabLst>
            </a:pPr>
            <a:r>
              <a:rPr lang="en-US" sz="2600" dirty="0"/>
              <a:t>	</a:t>
            </a:r>
            <a:endParaRPr lang="pl-PL" dirty="0"/>
          </a:p>
          <a:p>
            <a:pPr marL="112712" indent="0">
              <a:spcBef>
                <a:spcPts val="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365125" indent="-103187">
              <a:spcBef>
                <a:spcPts val="400"/>
              </a:spcBef>
              <a:buSzPts val="2400"/>
              <a:buFont typeface="Arial" panose="020B0604020202020204" pitchFamily="34" charset="0"/>
              <a:buNone/>
            </a:pPr>
            <a:endParaRPr lang="pl-PL" sz="2400" dirty="0">
              <a:latin typeface="Arial Narrow" panose="020B0606020202030204" pitchFamily="34" charset="0"/>
              <a:cs typeface="Arial" panose="020B0604020202020204" pitchFamily="34" charset="0"/>
            </a:endParaRPr>
          </a:p>
          <a:p>
            <a:pPr marL="620713" lvl="1" indent="-528638">
              <a:spcBef>
                <a:spcPts val="325"/>
              </a:spcBef>
              <a:buSzPts val="2300"/>
              <a:buFont typeface="Arial"/>
              <a:buNone/>
            </a:pPr>
            <a:endParaRPr lang="pl-PL" dirty="0"/>
          </a:p>
          <a:p>
            <a:pPr marL="620713" lvl="1" indent="-228599">
              <a:spcBef>
                <a:spcPts val="325"/>
              </a:spcBef>
              <a:buSzPts val="2300"/>
              <a:buFont typeface="Verdana"/>
              <a:buNone/>
            </a:pPr>
            <a:r>
              <a:rPr lang="pl-PL" dirty="0"/>
              <a:t>	</a:t>
            </a:r>
          </a:p>
        </p:txBody>
      </p:sp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DCAF8F93-160D-4F19-84DA-45EC4BAC0ED7}"/>
              </a:ext>
            </a:extLst>
          </p:cNvPr>
          <p:cNvSpPr txBox="1">
            <a:spLocks/>
          </p:cNvSpPr>
          <p:nvPr/>
        </p:nvSpPr>
        <p:spPr>
          <a:xfrm>
            <a:off x="968586" y="765388"/>
            <a:ext cx="7240694" cy="121390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179388">
              <a:spcBef>
                <a:spcPts val="0"/>
              </a:spcBef>
            </a:pPr>
            <a:r>
              <a:rPr lang="en-CA" sz="4800" dirty="0">
                <a:solidFill>
                  <a:srgbClr val="C00000"/>
                </a:solidFill>
              </a:rPr>
              <a:t>Polish-Lithuanian Union</a:t>
            </a:r>
            <a:endParaRPr lang="pl-PL" sz="4800" dirty="0">
              <a:solidFill>
                <a:srgbClr val="C00000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1892B8B1-A3F2-47BB-9C6C-75E2BB967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7</a:t>
            </a:fld>
            <a:endParaRPr lang="en-US" dirty="0"/>
          </a:p>
        </p:txBody>
      </p:sp>
      <p:pic>
        <p:nvPicPr>
          <p:cNvPr id="6" name="Picture 5" descr="Obraz zawierający korona, herb, symbol, godło&#10;&#10;Description automatically generated">
            <a:extLst>
              <a:ext uri="{FF2B5EF4-FFF2-40B4-BE49-F238E27FC236}">
                <a16:creationId xmlns:a16="http://schemas.microsoft.com/office/drawing/2014/main" id="{06F5909D-93EE-DD44-233C-790617E74715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029700" y="285750"/>
            <a:ext cx="1905000" cy="3143250"/>
          </a:xfrm>
          <a:prstGeom prst="rect">
            <a:avLst/>
          </a:prstGeom>
        </p:spPr>
      </p:pic>
      <p:pic>
        <p:nvPicPr>
          <p:cNvPr id="7" name="Picture 6" descr="Obraz zawierający tekst, oprawianie książek, Okładka książki, Publikacja&#10;&#10;Description automatically generated">
            <a:extLst>
              <a:ext uri="{FF2B5EF4-FFF2-40B4-BE49-F238E27FC236}">
                <a16:creationId xmlns:a16="http://schemas.microsoft.com/office/drawing/2014/main" id="{C426F7BB-2AA2-EF81-7C6D-57CAB615E49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6000" contrast="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0294" y="3650943"/>
            <a:ext cx="3963147" cy="270540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8" name="Picture 7" descr="A black background with a black border&#10;&#10;Description automatically generated">
            <a:extLst>
              <a:ext uri="{FF2B5EF4-FFF2-40B4-BE49-F238E27FC236}">
                <a16:creationId xmlns:a16="http://schemas.microsoft.com/office/drawing/2014/main" id="{F47F71CF-AA2C-FEDA-4C17-AC9F3445A97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8585" y="5780405"/>
            <a:ext cx="10844855" cy="1352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8523732"/>
      </p:ext>
    </p:extLst>
  </p:cSld>
  <p:clrMapOvr>
    <a:masterClrMapping/>
  </p:clrMapOvr>
  <p:transition spd="slow">
    <p:push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DCAF8F93-160D-4F19-84DA-45EC4BAC0ED7}"/>
              </a:ext>
            </a:extLst>
          </p:cNvPr>
          <p:cNvSpPr txBox="1">
            <a:spLocks/>
          </p:cNvSpPr>
          <p:nvPr/>
        </p:nvSpPr>
        <p:spPr>
          <a:xfrm>
            <a:off x="83388" y="308920"/>
            <a:ext cx="12025223" cy="10750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CA" dirty="0">
                <a:solidFill>
                  <a:srgbClr val="C00000"/>
                </a:solidFill>
              </a:rPr>
              <a:t>In America - Vassar College, NY</a:t>
            </a:r>
            <a:endParaRPr lang="pl-PL" dirty="0">
              <a:solidFill>
                <a:srgbClr val="C00000"/>
              </a:solidFill>
            </a:endParaRPr>
          </a:p>
        </p:txBody>
      </p:sp>
      <p:pic>
        <p:nvPicPr>
          <p:cNvPr id="1026" name="Picture 2" descr=" ">
            <a:extLst>
              <a:ext uri="{FF2B5EF4-FFF2-40B4-BE49-F238E27FC236}">
                <a16:creationId xmlns:a16="http://schemas.microsoft.com/office/drawing/2014/main" id="{06AAAA89-2122-4F21-8354-E2966F5893D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9315" y="1530032"/>
            <a:ext cx="5798238" cy="386198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4B91959-A049-44EF-9BCC-97EA0B802CAD}"/>
              </a:ext>
            </a:extLst>
          </p:cNvPr>
          <p:cNvSpPr txBox="1"/>
          <p:nvPr/>
        </p:nvSpPr>
        <p:spPr>
          <a:xfrm>
            <a:off x="649315" y="5413109"/>
            <a:ext cx="5702076" cy="8438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00"/>
              </a:spcAft>
            </a:pPr>
            <a:r>
              <a:rPr lang="pl-PL" dirty="0"/>
              <a:t>Vassar College, </a:t>
            </a:r>
            <a:r>
              <a:rPr lang="pl-PL" dirty="0" err="1"/>
              <a:t>Pougkeespsie</a:t>
            </a:r>
            <a:r>
              <a:rPr lang="pl-PL" dirty="0"/>
              <a:t>, NY (</a:t>
            </a:r>
            <a:r>
              <a:rPr lang="pl-PL" dirty="0" err="1"/>
              <a:t>found</a:t>
            </a:r>
            <a:r>
              <a:rPr lang="pl-PL" dirty="0"/>
              <a:t>. 1861) – </a:t>
            </a:r>
            <a:r>
              <a:rPr lang="pl-PL" dirty="0" err="1"/>
              <a:t>first</a:t>
            </a:r>
            <a:r>
              <a:rPr lang="pl-PL" dirty="0"/>
              <a:t> </a:t>
            </a:r>
            <a:r>
              <a:rPr lang="pl-PL" dirty="0" err="1"/>
              <a:t>work</a:t>
            </a:r>
            <a:r>
              <a:rPr lang="pl-PL" dirty="0"/>
              <a:t> </a:t>
            </a:r>
            <a:r>
              <a:rPr lang="pl-PL" dirty="0" err="1"/>
              <a:t>site</a:t>
            </a:r>
            <a:r>
              <a:rPr lang="pl-PL" dirty="0"/>
              <a:t> of Professor Oskar Halecki in the USA 1940 – 1942</a:t>
            </a:r>
          </a:p>
          <a:p>
            <a:pPr algn="ctr"/>
            <a:r>
              <a:rPr lang="pl-PL" sz="1200" i="1" dirty="0"/>
              <a:t>(Wikipedia)</a:t>
            </a:r>
            <a:endParaRPr lang="en-CA" sz="1200" i="1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313D52BD-711E-4934-94ED-583611A56F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8</a:t>
            </a:fld>
            <a:endParaRPr lang="en-US"/>
          </a:p>
        </p:txBody>
      </p:sp>
      <p:pic>
        <p:nvPicPr>
          <p:cNvPr id="8" name="Picture 7" descr="Obraz zawierający w pomieszczeniu, ściana, osoba, ubrania&#10;&#10;Description automatically generated">
            <a:extLst>
              <a:ext uri="{FF2B5EF4-FFF2-40B4-BE49-F238E27FC236}">
                <a16:creationId xmlns:a16="http://schemas.microsoft.com/office/drawing/2014/main" id="{2D0FF494-1F05-01C7-9320-8F93E97A8B4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54615" y="1487076"/>
            <a:ext cx="4828872" cy="3926033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6F0EDEE-26FC-90C3-E1A5-AF05577FBAA4}"/>
              </a:ext>
            </a:extLst>
          </p:cNvPr>
          <p:cNvSpPr txBox="1"/>
          <p:nvPr/>
        </p:nvSpPr>
        <p:spPr>
          <a:xfrm>
            <a:off x="7266737" y="5425933"/>
            <a:ext cx="43557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dirty="0"/>
              <a:t>Stephen </a:t>
            </a:r>
            <a:r>
              <a:rPr lang="en-CA" dirty="0" err="1"/>
              <a:t>Mizwa</a:t>
            </a:r>
            <a:r>
              <a:rPr lang="en-CA" dirty="0"/>
              <a:t> (</a:t>
            </a:r>
            <a:r>
              <a:rPr lang="en-CA" dirty="0" err="1"/>
              <a:t>Mierzwa</a:t>
            </a:r>
            <a:r>
              <a:rPr lang="en-CA" dirty="0"/>
              <a:t>) at Ko</a:t>
            </a:r>
            <a:r>
              <a:rPr lang="pl-PL" dirty="0" err="1"/>
              <a:t>ściuszko</a:t>
            </a:r>
            <a:r>
              <a:rPr lang="pl-PL" dirty="0"/>
              <a:t> Foundation Office on East 67th </a:t>
            </a:r>
            <a:r>
              <a:rPr lang="pl-PL" dirty="0" err="1"/>
              <a:t>St</a:t>
            </a:r>
            <a:r>
              <a:rPr lang="pl-PL" dirty="0"/>
              <a:t>, NYC</a:t>
            </a:r>
          </a:p>
          <a:p>
            <a:pPr algn="ctr"/>
            <a:r>
              <a:rPr lang="pl-PL" sz="1200" dirty="0"/>
              <a:t>(</a:t>
            </a:r>
            <a:r>
              <a:rPr lang="pl-PL" sz="1200" i="1" dirty="0"/>
              <a:t>Kościuszko Foundation Archive</a:t>
            </a:r>
            <a:r>
              <a:rPr lang="pl-PL" sz="1200" dirty="0"/>
              <a:t>)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3800955037"/>
      </p:ext>
    </p:extLst>
  </p:cSld>
  <p:clrMapOvr>
    <a:masterClrMapping/>
  </p:clrMapOvr>
  <p:transition spd="slow">
    <p:push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07;p3">
            <a:extLst>
              <a:ext uri="{FF2B5EF4-FFF2-40B4-BE49-F238E27FC236}">
                <a16:creationId xmlns:a16="http://schemas.microsoft.com/office/drawing/2014/main" id="{DCAF8F93-160D-4F19-84DA-45EC4BAC0ED7}"/>
              </a:ext>
            </a:extLst>
          </p:cNvPr>
          <p:cNvSpPr txBox="1">
            <a:spLocks/>
          </p:cNvSpPr>
          <p:nvPr/>
        </p:nvSpPr>
        <p:spPr>
          <a:xfrm>
            <a:off x="4685167" y="501650"/>
            <a:ext cx="7430218" cy="1075038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spcBef>
                <a:spcPts val="0"/>
              </a:spcBef>
            </a:pPr>
            <a:r>
              <a:rPr lang="en-CA" sz="4800" spc="-100" dirty="0">
                <a:solidFill>
                  <a:srgbClr val="C00000"/>
                </a:solidFill>
              </a:rPr>
              <a:t>Fordham University, NY</a:t>
            </a:r>
            <a:endParaRPr lang="pl-PL" sz="4800" spc="-100" dirty="0">
              <a:solidFill>
                <a:srgbClr val="C00000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B9C5337-C005-4710-A42F-DA494A21061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3524" y="610744"/>
            <a:ext cx="4684831" cy="482824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94C8B10-731F-4686-B210-D2C36A0BF77F}"/>
              </a:ext>
            </a:extLst>
          </p:cNvPr>
          <p:cNvSpPr txBox="1"/>
          <p:nvPr/>
        </p:nvSpPr>
        <p:spPr>
          <a:xfrm>
            <a:off x="5188505" y="1648779"/>
            <a:ext cx="665997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/>
              <a:t>Rev. Prof. </a:t>
            </a:r>
            <a:r>
              <a:rPr lang="pl-PL" sz="2400" dirty="0"/>
              <a:t>Gustave Dumas, S.J., </a:t>
            </a:r>
            <a:r>
              <a:rPr lang="en-CA" sz="2400" dirty="0"/>
              <a:t>Dean, Faculty of Arts </a:t>
            </a:r>
            <a:r>
              <a:rPr lang="en-CA" dirty="0"/>
              <a:t>(on behalf of Rev. Prof. Robert I Gannon, Rector of Fordham University) </a:t>
            </a:r>
            <a:r>
              <a:rPr lang="en-CA" sz="2400" dirty="0"/>
              <a:t>invited Professor Oskar </a:t>
            </a:r>
            <a:r>
              <a:rPr lang="en-CA" sz="2400" dirty="0" err="1"/>
              <a:t>Halecki</a:t>
            </a:r>
            <a:r>
              <a:rPr lang="en-CA" sz="2400" dirty="0"/>
              <a:t> to chair the Department of Historical Studies in 1944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DF0CD52-01D5-4B61-ABB2-58E06CF54E9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88360" y="3288104"/>
            <a:ext cx="2187680" cy="2838514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696331E4-C122-465B-9B90-B6014D6BBB1D}"/>
              </a:ext>
            </a:extLst>
          </p:cNvPr>
          <p:cNvSpPr txBox="1"/>
          <p:nvPr/>
        </p:nvSpPr>
        <p:spPr>
          <a:xfrm>
            <a:off x="498269" y="5525353"/>
            <a:ext cx="418689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dirty="0" err="1"/>
              <a:t>Keating</a:t>
            </a:r>
            <a:r>
              <a:rPr lang="pl-PL" dirty="0"/>
              <a:t> Hall, </a:t>
            </a:r>
            <a:r>
              <a:rPr lang="pl-PL" dirty="0" err="1"/>
              <a:t>Fordham</a:t>
            </a:r>
            <a:r>
              <a:rPr lang="pl-PL" dirty="0"/>
              <a:t> University, </a:t>
            </a:r>
            <a:r>
              <a:rPr lang="pl-PL" dirty="0" err="1"/>
              <a:t>Bronx</a:t>
            </a:r>
            <a:r>
              <a:rPr lang="pl-PL" dirty="0"/>
              <a:t>, New York, NY (zał. 1841) </a:t>
            </a:r>
          </a:p>
          <a:p>
            <a:pPr algn="ctr"/>
            <a:r>
              <a:rPr lang="pl-PL" sz="1200" dirty="0"/>
              <a:t>(Wikipedia)</a:t>
            </a:r>
            <a:endParaRPr lang="en-CA" sz="12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B7783E4-215D-4319-B15F-F0EAFBD0F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0F6A8-6477-46A3-885F-7A541E59E02A}" type="slidenum">
              <a:rPr lang="en-US" smtClean="0"/>
              <a:t>9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AB972F-D928-9474-904D-9B2965F53174}"/>
              </a:ext>
            </a:extLst>
          </p:cNvPr>
          <p:cNvSpPr txBox="1"/>
          <p:nvPr/>
        </p:nvSpPr>
        <p:spPr>
          <a:xfrm>
            <a:off x="5227446" y="3545060"/>
            <a:ext cx="353554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l-PL" sz="2400" dirty="0"/>
              <a:t>Prof. Oskar Halecki </a:t>
            </a:r>
            <a:r>
              <a:rPr lang="en-CA" sz="2400" dirty="0"/>
              <a:t>stayed at Fordham from 1944 </a:t>
            </a:r>
          </a:p>
          <a:p>
            <a:r>
              <a:rPr lang="en-CA" sz="2400" dirty="0"/>
              <a:t>to his death in 1973</a:t>
            </a:r>
            <a:endParaRPr lang="pl-PL" sz="2400" dirty="0"/>
          </a:p>
        </p:txBody>
      </p:sp>
    </p:spTree>
    <p:extLst>
      <p:ext uri="{BB962C8B-B14F-4D97-AF65-F5344CB8AC3E}">
        <p14:creationId xmlns:p14="http://schemas.microsoft.com/office/powerpoint/2010/main" val="2800282855"/>
      </p:ext>
    </p:extLst>
  </p:cSld>
  <p:clrMapOvr>
    <a:masterClrMapping/>
  </p:clrMapOvr>
  <p:transition spd="slow">
    <p:push/>
  </p:transition>
</p:sld>
</file>

<file path=ppt/theme/theme1.xml><?xml version="1.0" encoding="utf-8"?>
<a:theme xmlns:a="http://schemas.openxmlformats.org/drawingml/2006/main" name="Office Theme">
  <a:themeElements>
    <a:clrScheme name="Custom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DA1F28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3">
      <a:majorFont>
        <a:latin typeface="Century Gothic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5220</TotalTime>
  <Words>847</Words>
  <Application>Microsoft Office PowerPoint</Application>
  <PresentationFormat>Widescreen</PresentationFormat>
  <Paragraphs>157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Century Gothic</vt:lpstr>
      <vt:lpstr>Christmas Shawl</vt:lpstr>
      <vt:lpstr>Segoe UI Semilight</vt:lpstr>
      <vt:lpstr>Verdana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 Serafin</dc:creator>
  <cp:lastModifiedBy>Alexandra Jablonski</cp:lastModifiedBy>
  <cp:revision>191</cp:revision>
  <dcterms:created xsi:type="dcterms:W3CDTF">2020-06-01T19:06:24Z</dcterms:created>
  <dcterms:modified xsi:type="dcterms:W3CDTF">2024-11-18T00:45:31Z</dcterms:modified>
</cp:coreProperties>
</file>